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56" r:id="rId5"/>
    <p:sldId id="259" r:id="rId6"/>
    <p:sldId id="260" r:id="rId7"/>
    <p:sldId id="270" r:id="rId8"/>
    <p:sldId id="435" r:id="rId9"/>
    <p:sldId id="437" r:id="rId10"/>
    <p:sldId id="433" r:id="rId11"/>
    <p:sldId id="261" r:id="rId12"/>
    <p:sldId id="294" r:id="rId13"/>
    <p:sldId id="438" r:id="rId14"/>
    <p:sldId id="275" r:id="rId15"/>
    <p:sldId id="276" r:id="rId16"/>
    <p:sldId id="277" r:id="rId17"/>
    <p:sldId id="278" r:id="rId18"/>
    <p:sldId id="279" r:id="rId19"/>
    <p:sldId id="280" r:id="rId20"/>
    <p:sldId id="300" r:id="rId21"/>
    <p:sldId id="297" r:id="rId22"/>
    <p:sldId id="439" r:id="rId23"/>
    <p:sldId id="269" r:id="rId24"/>
    <p:sldId id="434" r:id="rId25"/>
    <p:sldId id="432" r:id="rId26"/>
    <p:sldId id="301" r:id="rId27"/>
    <p:sldId id="431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73F"/>
    <a:srgbClr val="8FC230"/>
    <a:srgbClr val="81BA3F"/>
    <a:srgbClr val="94C447"/>
    <a:srgbClr val="97C23F"/>
    <a:srgbClr val="95B66B"/>
    <a:srgbClr val="7EB925"/>
    <a:srgbClr val="96C93D"/>
    <a:srgbClr val="97C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46" autoAdjust="0"/>
    <p:restoredTop sz="95910" autoAdjust="0"/>
  </p:normalViewPr>
  <p:slideViewPr>
    <p:cSldViewPr snapToGrid="0" snapToObjects="1">
      <p:cViewPr>
        <p:scale>
          <a:sx n="100" d="100"/>
          <a:sy n="100" d="100"/>
        </p:scale>
        <p:origin x="696" y="6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DFEBF-DAF0-6049-AD18-D872D6005639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58ABC-187D-0948-AEF1-D848289E5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8ABC-187D-0948-AEF1-D848289E5D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7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8ABC-187D-0948-AEF1-D848289E5D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04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8ABC-187D-0948-AEF1-D848289E5D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11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8ABC-187D-0948-AEF1-D848289E5D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5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8ABC-187D-0948-AEF1-D848289E5D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90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18</a:t>
            </a:fld>
            <a:r>
              <a:rPr lang="en-US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1056313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8ABC-187D-0948-AEF1-D848289E5D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77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8ABC-187D-0948-AEF1-D848289E5D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0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88642" y="4752304"/>
            <a:ext cx="677888" cy="3911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566530" y="1149041"/>
            <a:ext cx="7309883" cy="2062299"/>
          </a:xfrm>
        </p:spPr>
        <p:txBody>
          <a:bodyPr>
            <a:noAutofit/>
          </a:bodyPr>
          <a:lstStyle>
            <a:lvl1pPr algn="l">
              <a:defRPr sz="45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Your Presentation</a:t>
            </a:r>
            <a:br>
              <a:rPr lang="en-US" dirty="0"/>
            </a:br>
            <a:r>
              <a:rPr lang="en-US" dirty="0"/>
              <a:t>Goes Here 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66530" y="3034423"/>
            <a:ext cx="7086600" cy="1054538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Click to edit Master subtitle style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041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610" y="4813475"/>
            <a:ext cx="501398" cy="319096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3D1FC35-8581-2540-BBFB-5CB35188A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54993" y="4787664"/>
            <a:ext cx="5791583" cy="319094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#Res8SAIS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9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610" y="4813475"/>
            <a:ext cx="501398" cy="319096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3D1FC35-8581-2540-BBFB-5CB35188A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54993" y="4787664"/>
            <a:ext cx="5791583" cy="319094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#Res8SAIS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9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772" y="4777947"/>
            <a:ext cx="354227" cy="319096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3D1FC35-8581-2540-BBFB-5CB35188A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54993" y="4787664"/>
            <a:ext cx="5791583" cy="319094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#Res8SAIS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/>
              <a:t>Click to Edit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610" y="4813475"/>
            <a:ext cx="501398" cy="319096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3D1FC35-8581-2540-BBFB-5CB35188A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54993" y="4787664"/>
            <a:ext cx="5791583" cy="319094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#Res8SAIS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0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610" y="4813475"/>
            <a:ext cx="501398" cy="319096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3D1FC35-8581-2540-BBFB-5CB35188A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54993" y="4787664"/>
            <a:ext cx="5791583" cy="319094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#Res8SAIS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2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304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2868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2304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02868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74610" y="4813475"/>
            <a:ext cx="501398" cy="319096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3D1FC35-8581-2540-BBFB-5CB35188A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54993" y="4787664"/>
            <a:ext cx="5791583" cy="319094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#Res8SAIS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5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610" y="4813475"/>
            <a:ext cx="501398" cy="319096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3D1FC35-8581-2540-BBFB-5CB35188A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54993" y="4787664"/>
            <a:ext cx="5791583" cy="319094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#Res8SAIS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2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610" y="4813475"/>
            <a:ext cx="501398" cy="319096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3D1FC35-8581-2540-BBFB-5CB35188A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54993" y="4787664"/>
            <a:ext cx="5791583" cy="319094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#Res8SAIS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8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610" y="4813475"/>
            <a:ext cx="501398" cy="319096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3D1FC35-8581-2540-BBFB-5CB35188A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54993" y="4787664"/>
            <a:ext cx="5791583" cy="319094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#Res8SAIS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5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610" y="4813475"/>
            <a:ext cx="501398" cy="319096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3D1FC35-8581-2540-BBFB-5CB35188A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54993" y="4787664"/>
            <a:ext cx="5791583" cy="319094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#Res8SAIS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1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731545"/>
            <a:ext cx="9144000" cy="4331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9200" y="4790242"/>
            <a:ext cx="354227" cy="319096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3D1FC35-8581-2540-BBFB-5CB35188A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54993" y="4787664"/>
            <a:ext cx="5791583" cy="319094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#Res8SAIS</a:t>
            </a:r>
          </a:p>
        </p:txBody>
      </p:sp>
    </p:spTree>
    <p:extLst>
      <p:ext uri="{BB962C8B-B14F-4D97-AF65-F5344CB8AC3E}">
        <p14:creationId xmlns:p14="http://schemas.microsoft.com/office/powerpoint/2010/main" val="184435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 baseline="0">
          <a:solidFill>
            <a:schemeClr val="accent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gif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5514" y="4056002"/>
            <a:ext cx="2308038" cy="1054538"/>
          </a:xfrm>
          <a:noFill/>
          <a:ln>
            <a:noFill/>
          </a:ln>
        </p:spPr>
        <p:txBody>
          <a:bodyPr anchor="b" anchorCtr="0"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Sumit Gulwani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Microsoft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8304" y="371367"/>
            <a:ext cx="8589376" cy="1054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b="1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5000" dirty="0"/>
              <a:t>Programming by Examples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88B7F5-9D4D-40D4-A514-3ABC6C3C1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119" y="1687021"/>
            <a:ext cx="1885755" cy="1895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E18702-05A2-4450-A8C6-C45D36D63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603" y="1671366"/>
            <a:ext cx="1991066" cy="1926518"/>
          </a:xfrm>
          <a:prstGeom prst="rect">
            <a:avLst/>
          </a:prstGeom>
        </p:spPr>
      </p:pic>
      <p:sp>
        <p:nvSpPr>
          <p:cNvPr id="8" name="Right Arrow 8">
            <a:extLst>
              <a:ext uri="{FF2B5EF4-FFF2-40B4-BE49-F238E27FC236}">
                <a16:creationId xmlns:a16="http://schemas.microsoft.com/office/drawing/2014/main" id="{657A609F-CB9B-4056-A91A-04ED8C62EFFA}"/>
              </a:ext>
            </a:extLst>
          </p:cNvPr>
          <p:cNvSpPr/>
          <p:nvPr/>
        </p:nvSpPr>
        <p:spPr bwMode="auto">
          <a:xfrm>
            <a:off x="4147447" y="2449548"/>
            <a:ext cx="730773" cy="244404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CA5C2ED-B4D5-4A09-BEE6-E1B14CA804B0}"/>
              </a:ext>
            </a:extLst>
          </p:cNvPr>
          <p:cNvSpPr txBox="1">
            <a:spLocks/>
          </p:cNvSpPr>
          <p:nvPr/>
        </p:nvSpPr>
        <p:spPr>
          <a:xfrm>
            <a:off x="5453063" y="4056002"/>
            <a:ext cx="3635423" cy="10545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solidFill>
                  <a:schemeClr val="bg1"/>
                </a:solidFill>
              </a:rPr>
              <a:t>ECML/PKDD Conference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Sep 2019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7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5C87A180-5703-4449-A2AB-FECBCAC35F0F}"/>
              </a:ext>
            </a:extLst>
          </p:cNvPr>
          <p:cNvSpPr txBox="1"/>
          <p:nvPr/>
        </p:nvSpPr>
        <p:spPr>
          <a:xfrm>
            <a:off x="5409506" y="1978272"/>
            <a:ext cx="217932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Disambiguator</a:t>
            </a:r>
            <a:endParaRPr lang="en-US" sz="24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1E78F4D-3F8D-4A69-8348-57ED12CD91EF}"/>
              </a:ext>
            </a:extLst>
          </p:cNvPr>
          <p:cNvSpPr txBox="1"/>
          <p:nvPr/>
        </p:nvSpPr>
        <p:spPr>
          <a:xfrm>
            <a:off x="4405844" y="992324"/>
            <a:ext cx="1623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73994" y="1665067"/>
            <a:ext cx="1356505" cy="1099536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2000" b="1" dirty="0"/>
              <a:t>Intended Program </a:t>
            </a:r>
          </a:p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2000" b="1" dirty="0"/>
              <a:t>(in 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430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PBE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FC35-8581-2540-BBFB-5CB35188AE8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-291768" y="657031"/>
            <a:ext cx="1655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+mj-lt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77349" y="1424799"/>
            <a:ext cx="12018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ea typeface="MingLiU_HKSCS-ExtB" panose="02020500000000000000" pitchFamily="18" charset="-120"/>
                <a:cs typeface="Segoe UI Semilight" panose="020B0402040204020203" pitchFamily="34" charset="0"/>
              </a:rPr>
              <a:t>Program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73161" y="2731116"/>
            <a:ext cx="165201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a typeface="MingLiU_HKSCS-ExtB" panose="02020500000000000000" pitchFamily="18" charset="-120"/>
                <a:cs typeface="Segoe UI Semilight" panose="020B0402040204020203" pitchFamily="34" charset="0"/>
              </a:rPr>
              <a:t>Test inputs</a:t>
            </a:r>
          </a:p>
        </p:txBody>
      </p:sp>
      <p:cxnSp>
        <p:nvCxnSpPr>
          <p:cNvPr id="36" name="Straight Arrow Connector 35"/>
          <p:cNvCxnSpPr>
            <a:cxnSpLocks/>
            <a:stCxn id="60" idx="3"/>
            <a:endCxn id="52" idx="1"/>
          </p:cNvCxnSpPr>
          <p:nvPr/>
        </p:nvCxnSpPr>
        <p:spPr>
          <a:xfrm>
            <a:off x="7588834" y="2209105"/>
            <a:ext cx="285160" cy="573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879239" y="1851955"/>
            <a:ext cx="157751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ea typeface="MingLiU_HKSCS-ExtB" panose="02020500000000000000" pitchFamily="18" charset="-120"/>
                <a:cs typeface="Segoe UI Semilight" panose="020B0402040204020203" pitchFamily="34" charset="0"/>
              </a:rPr>
              <a:t>Ranked</a:t>
            </a:r>
          </a:p>
          <a:p>
            <a:pPr algn="ctr">
              <a:spcBef>
                <a:spcPts val="0"/>
              </a:spcBef>
            </a:pPr>
            <a:r>
              <a:rPr lang="en-US" sz="2000" dirty="0">
                <a:ea typeface="MingLiU_HKSCS-ExtB" panose="02020500000000000000" pitchFamily="18" charset="-120"/>
                <a:cs typeface="Segoe UI Semilight" panose="020B0402040204020203" pitchFamily="34" charset="0"/>
              </a:rPr>
              <a:t>Program set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9084" y="969195"/>
            <a:ext cx="115187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DSL</a:t>
            </a:r>
            <a:r>
              <a:rPr lang="en-US" sz="2000" dirty="0">
                <a:ea typeface="MingLiU_HKSCS-ExtB" panose="02020500000000000000" pitchFamily="18" charset="-120"/>
                <a:cs typeface="Segoe UI Semilight" panose="020B0402040204020203" pitchFamily="34" charset="0"/>
              </a:rPr>
              <a:t> D</a:t>
            </a:r>
          </a:p>
        </p:txBody>
      </p:sp>
      <p:cxnSp>
        <p:nvCxnSpPr>
          <p:cNvPr id="48" name="Straight Arrow Connector 47"/>
          <p:cNvCxnSpPr>
            <a:cxnSpLocks/>
          </p:cNvCxnSpPr>
          <p:nvPr/>
        </p:nvCxnSpPr>
        <p:spPr bwMode="auto">
          <a:xfrm>
            <a:off x="1351880" y="1213996"/>
            <a:ext cx="283301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cxnSpLocks/>
            <a:stCxn id="61" idx="2"/>
            <a:endCxn id="100" idx="0"/>
          </p:cNvCxnSpPr>
          <p:nvPr/>
        </p:nvCxnSpPr>
        <p:spPr bwMode="auto">
          <a:xfrm flipH="1">
            <a:off x="2725113" y="1256206"/>
            <a:ext cx="1740" cy="73603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/>
          <p:cNvCxnSpPr>
            <a:cxnSpLocks/>
            <a:stCxn id="33" idx="0"/>
            <a:endCxn id="60" idx="2"/>
          </p:cNvCxnSpPr>
          <p:nvPr/>
        </p:nvCxnSpPr>
        <p:spPr bwMode="auto">
          <a:xfrm flipV="1">
            <a:off x="6499170" y="2439937"/>
            <a:ext cx="0" cy="29117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/>
          <p:cNvCxnSpPr>
            <a:cxnSpLocks/>
            <a:stCxn id="31" idx="3"/>
          </p:cNvCxnSpPr>
          <p:nvPr/>
        </p:nvCxnSpPr>
        <p:spPr bwMode="auto">
          <a:xfrm>
            <a:off x="1363850" y="857086"/>
            <a:ext cx="257518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1496976" y="1992240"/>
            <a:ext cx="245627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ea typeface="MingLiU_HKSCS-ExtB" panose="02020500000000000000" pitchFamily="18" charset="-120"/>
                <a:cs typeface="Segoe UI Semilight" panose="020B0402040204020203" pitchFamily="34" charset="0"/>
              </a:rPr>
              <a:t>Program Ranker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6898C5-3191-41DE-9578-1B269CFB13E5}"/>
              </a:ext>
            </a:extLst>
          </p:cNvPr>
          <p:cNvSpPr txBox="1"/>
          <p:nvPr/>
        </p:nvSpPr>
        <p:spPr>
          <a:xfrm>
            <a:off x="0" y="4686695"/>
            <a:ext cx="364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i="1" dirty="0">
                <a:solidFill>
                  <a:schemeClr val="bg1"/>
                </a:solidFill>
                <a:cs typeface="Segoe UI" panose="020B0502040204020203" pitchFamily="34" charset="0"/>
              </a:rPr>
              <a:t>“Programming by Examples: PL meets ML”</a:t>
            </a: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[APLAS 2017] Sumit Gulwani, Prateek Jain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F420E4B-C819-4B9E-8661-B13F59FA5294}"/>
              </a:ext>
            </a:extLst>
          </p:cNvPr>
          <p:cNvSpPr txBox="1"/>
          <p:nvPr/>
        </p:nvSpPr>
        <p:spPr>
          <a:xfrm>
            <a:off x="1621368" y="794541"/>
            <a:ext cx="221097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ea typeface="MingLiU_HKSCS-ExtB" panose="02020500000000000000" pitchFamily="18" charset="-120"/>
                <a:cs typeface="Segoe UI Semilight" panose="020B0402040204020203" pitchFamily="34" charset="0"/>
              </a:rPr>
              <a:t>Search Engine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3C6F0AF-8E3F-4B68-8FCE-FD67779EBC78}"/>
              </a:ext>
            </a:extLst>
          </p:cNvPr>
          <p:cNvCxnSpPr>
            <a:cxnSpLocks/>
            <a:stCxn id="100" idx="3"/>
            <a:endCxn id="60" idx="1"/>
          </p:cNvCxnSpPr>
          <p:nvPr/>
        </p:nvCxnSpPr>
        <p:spPr>
          <a:xfrm flipV="1">
            <a:off x="3953250" y="2209105"/>
            <a:ext cx="1456256" cy="1396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7680" y="2553997"/>
            <a:ext cx="42480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Huge search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</a:rPr>
              <a:t>Prune using Logical reasoning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</a:rPr>
              <a:t>Guide using Machine learning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3629799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Under-specification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Guess using Ranking (PL features, ML models)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Interact: leverage extra inputs (clustering) and programs (execution)</a:t>
            </a:r>
          </a:p>
        </p:txBody>
      </p:sp>
      <p:cxnSp>
        <p:nvCxnSpPr>
          <p:cNvPr id="65" name="Elbow Connector 64"/>
          <p:cNvCxnSpPr>
            <a:stCxn id="60" idx="0"/>
            <a:endCxn id="61" idx="3"/>
          </p:cNvCxnSpPr>
          <p:nvPr/>
        </p:nvCxnSpPr>
        <p:spPr>
          <a:xfrm rot="16200000" flipV="1">
            <a:off x="4689305" y="168407"/>
            <a:ext cx="952898" cy="266683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720909" y="1427664"/>
            <a:ext cx="55833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ea typeface="MingLiU_HKSCS-ExtB" panose="02020500000000000000" pitchFamily="18" charset="-120"/>
                <a:cs typeface="Segoe UI Semilight" panose="020B0402040204020203" pitchFamily="34" charset="0"/>
              </a:rPr>
              <a:t>set </a:t>
            </a:r>
          </a:p>
        </p:txBody>
      </p:sp>
    </p:spTree>
    <p:extLst>
      <p:ext uri="{BB962C8B-B14F-4D97-AF65-F5344CB8AC3E}">
        <p14:creationId xmlns:p14="http://schemas.microsoft.com/office/powerpoint/2010/main" val="175939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97" grpId="0"/>
      <p:bldP spid="52" grpId="0"/>
      <p:bldP spid="33" grpId="0"/>
      <p:bldP spid="46" grpId="0"/>
      <p:bldP spid="47" grpId="0"/>
      <p:bldP spid="100" grpId="0" animBg="1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28" y="-145717"/>
            <a:ext cx="8229600" cy="857250"/>
          </a:xfrm>
        </p:spPr>
        <p:txBody>
          <a:bodyPr/>
          <a:lstStyle/>
          <a:p>
            <a:r>
              <a:rPr lang="en-US" dirty="0"/>
              <a:t>Flash Fill DSL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443" y="490691"/>
                <a:ext cx="8945218" cy="4068058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1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𝑇𝑢𝑝𝑙𝑒</m:t>
                      </m:r>
                      <m:d>
                        <m:dPr>
                          <m:ctrlPr>
                            <a:rPr lang="en-US" sz="51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1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𝑆𝑡𝑟𝑖𝑛𝑔</m:t>
                          </m:r>
                          <m:r>
                            <a:rPr lang="en-US" sz="51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51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1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51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51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sz="51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𝑆𝑡𝑟𝑖𝑛𝑔</m:t>
                          </m:r>
                          <m:r>
                            <a:rPr lang="en-US" sz="51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51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1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51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51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n-US" sz="51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𝑆𝑡𝑟𝑖𝑛𝑔</m:t>
                      </m:r>
                    </m:oMath>
                  </m:oMathPara>
                </a14:m>
                <a:endParaRPr lang="en-US" sz="5100" dirty="0">
                  <a:solidFill>
                    <a:srgbClr val="0070C0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en-US" sz="2100" dirty="0">
                  <a:solidFill>
                    <a:srgbClr val="0070C0"/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srgbClr val="0070C0"/>
                    </a:solidFill>
                    <a:latin typeface="+mn-lt"/>
                  </a:rPr>
                  <a:t>top-level expr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400" dirty="0">
                    <a:latin typeface="+mn-lt"/>
                  </a:rPr>
                  <a:t> := 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+mn-lt"/>
                  </a:rPr>
                  <a:t> | 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4400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4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h𝑒𝑛</m:t>
                    </m:r>
                    <m:r>
                      <a:rPr lang="en-US" sz="4400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4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𝑙𝑠𝑒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>
                  <a:latin typeface="+mn-lt"/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70C0"/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srgbClr val="0070C0"/>
                    </a:solidFill>
                    <a:latin typeface="+mn-lt"/>
                  </a:rPr>
                  <a:t>condition-free expr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+mn-lt"/>
                  </a:rPr>
                  <a:t> := 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400" dirty="0"/>
                  <a:t> | </a:t>
                </a:r>
                <a:endParaRPr lang="en-US" sz="4400" dirty="0">
                  <a:latin typeface="+mn-lt"/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70C0"/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srgbClr val="0070C0"/>
                    </a:solidFill>
                    <a:latin typeface="+mn-lt"/>
                  </a:rPr>
                  <a:t>atomic expression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+mn-lt"/>
                  </a:rPr>
                  <a:t> :=                        </a:t>
                </a:r>
                <a:endParaRPr lang="en-US" sz="4400" dirty="0">
                  <a:solidFill>
                    <a:srgbClr val="0070C0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en-US" sz="2100" dirty="0">
                  <a:solidFill>
                    <a:srgbClr val="0070C0"/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srgbClr val="0070C0"/>
                    </a:solidFill>
                    <a:latin typeface="+mn-lt"/>
                  </a:rPr>
                  <a:t>input string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400" dirty="0">
                    <a:latin typeface="+mn-lt"/>
                  </a:rPr>
                  <a:t> :=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 | … </m:t>
                    </m:r>
                  </m:oMath>
                </a14:m>
                <a:endParaRPr lang="en-US" sz="4400" dirty="0">
                  <a:solidFill>
                    <a:srgbClr val="0070C0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en-US" sz="2100" dirty="0">
                  <a:solidFill>
                    <a:srgbClr val="0070C0"/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srgbClr val="0070C0"/>
                    </a:solidFill>
                    <a:latin typeface="+mn-lt"/>
                  </a:rPr>
                  <a:t>position expression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4400" dirty="0">
                    <a:latin typeface="+mn-lt"/>
                  </a:rPr>
                  <a:t> :=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>
                    <a:latin typeface="+mn-lt"/>
                  </a:rPr>
                  <a:t>|</a:t>
                </a:r>
                <a:r>
                  <a:rPr lang="en-US" sz="4400" dirty="0">
                    <a:solidFill>
                      <a:srgbClr val="0070C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𝑃𝑜𝑠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4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>
                  <a:solidFill>
                    <a:srgbClr val="0070C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443" y="490691"/>
                <a:ext cx="8945218" cy="4068058"/>
              </a:xfrm>
              <a:blipFill>
                <a:blip r:embed="rId2"/>
                <a:stretch>
                  <a:fillRect l="-1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FC35-8581-2540-BBFB-5CB35188AE81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60194" y="1791624"/>
                <a:ext cx="23937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r>
                        <a:rPr lang="en-US" sz="2800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194" y="1791624"/>
                <a:ext cx="239373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96227" y="2369668"/>
                <a:ext cx="24571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107C10"/>
                          </a:solidFill>
                          <a:latin typeface="Cambria Math" panose="02040503050406030204" pitchFamily="18" charset="0"/>
                        </a:rPr>
                        <m:t>𝑆𝑢𝑏𝑆𝑡𝑟</m:t>
                      </m:r>
                      <m:r>
                        <a:rPr lang="en-US" sz="2800" i="1" dirty="0">
                          <a:solidFill>
                            <a:srgbClr val="107C1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107C1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i="1" dirty="0">
                          <a:solidFill>
                            <a:srgbClr val="107C1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i="1" dirty="0">
                          <a:solidFill>
                            <a:srgbClr val="107C1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dirty="0">
                          <a:solidFill>
                            <a:srgbClr val="107C1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>
                          <a:solidFill>
                            <a:srgbClr val="107C1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dirty="0">
                          <a:solidFill>
                            <a:srgbClr val="107C1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227" y="2369668"/>
                <a:ext cx="245716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636052" y="4009346"/>
            <a:ext cx="41764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dirty="0">
                <a:cs typeface="Segoe UI" panose="020B0502040204020203" pitchFamily="34" charset="0"/>
              </a:rPr>
              <a:t>K</a:t>
            </a:r>
            <a:r>
              <a:rPr lang="en-US" sz="2200" baseline="30000" dirty="0">
                <a:cs typeface="Segoe UI" panose="020B0502040204020203" pitchFamily="34" charset="0"/>
              </a:rPr>
              <a:t>th</a:t>
            </a:r>
            <a:r>
              <a:rPr lang="en-US" sz="2200" dirty="0">
                <a:cs typeface="Segoe UI" panose="020B0502040204020203" pitchFamily="34" charset="0"/>
              </a:rPr>
              <a:t> position in X whose left/right side matches with R</a:t>
            </a:r>
            <a:r>
              <a:rPr lang="en-US" sz="2200" baseline="-25000" dirty="0">
                <a:cs typeface="Segoe UI" panose="020B0502040204020203" pitchFamily="34" charset="0"/>
              </a:rPr>
              <a:t>1</a:t>
            </a:r>
            <a:r>
              <a:rPr lang="en-US" sz="2200" dirty="0">
                <a:cs typeface="Segoe UI" panose="020B0502040204020203" pitchFamily="34" charset="0"/>
              </a:rPr>
              <a:t>/R</a:t>
            </a:r>
            <a:r>
              <a:rPr lang="en-US" sz="2200" baseline="-25000" dirty="0">
                <a:cs typeface="Segoe UI" panose="020B0502040204020203" pitchFamily="34" charset="0"/>
              </a:rPr>
              <a:t>2</a:t>
            </a:r>
            <a:r>
              <a:rPr lang="en-US" sz="2200" dirty="0">
                <a:cs typeface="Segoe UI" panose="020B0502040204020203" pitchFamily="34" charset="0"/>
              </a:rPr>
              <a:t>.</a:t>
            </a:r>
            <a:endParaRPr lang="en-US" sz="2200" baseline="-25000" dirty="0"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91562" y="2359951"/>
                <a:ext cx="24571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𝐶𝑜𝑛𝑠𝑡𝑎𝑛𝑡𝑆𝑡𝑟𝑖𝑛𝑔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562" y="2359951"/>
                <a:ext cx="2457169" cy="523220"/>
              </a:xfrm>
              <a:prstGeom prst="rect">
                <a:avLst/>
              </a:prstGeom>
              <a:blipFill>
                <a:blip r:embed="rId5"/>
                <a:stretch>
                  <a:fillRect r="-1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28D95D9-EF1C-4AAD-A34F-80986C394974}"/>
              </a:ext>
            </a:extLst>
          </p:cNvPr>
          <p:cNvSpPr txBox="1"/>
          <p:nvPr/>
        </p:nvSpPr>
        <p:spPr>
          <a:xfrm>
            <a:off x="-3558" y="4678799"/>
            <a:ext cx="7115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i="1" dirty="0">
                <a:solidFill>
                  <a:schemeClr val="bg1"/>
                </a:solidFill>
                <a:cs typeface="Segoe UI" panose="020B0502040204020203" pitchFamily="34" charset="0"/>
              </a:rPr>
              <a:t>“Automating string processing in spreadsheets using input-output examples”</a:t>
            </a: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[POPL 2011] Sumit Gulwani</a:t>
            </a:r>
          </a:p>
        </p:txBody>
      </p:sp>
    </p:spTree>
    <p:extLst>
      <p:ext uri="{BB962C8B-B14F-4D97-AF65-F5344CB8AC3E}">
        <p14:creationId xmlns:p14="http://schemas.microsoft.com/office/powerpoint/2010/main" val="119404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/>
              <p:cNvSpPr txBox="1">
                <a:spLocks/>
              </p:cNvSpPr>
              <p:nvPr/>
            </p:nvSpPr>
            <p:spPr>
              <a:xfrm>
                <a:off x="1967984" y="3395622"/>
                <a:ext cx="5373721" cy="106542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0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/>
                  <a:buNone/>
                </a:pPr>
                <a:endParaRPr lang="en-US" sz="1500" dirty="0"/>
              </a:p>
              <a:p>
                <a:pPr marL="0" indent="0">
                  <a:buFont typeface="Arial"/>
                  <a:buNone/>
                </a:pPr>
                <a:endParaRPr lang="en-US" sz="1500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984" y="3395622"/>
                <a:ext cx="5373721" cy="1065420"/>
              </a:xfrm>
              <a:prstGeom prst="rect">
                <a:avLst/>
              </a:prstGeom>
              <a:blipFill>
                <a:blip r:embed="rId2"/>
                <a:stretch>
                  <a:fillRect l="-2265" t="-50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607FA0E-AA5C-4801-AC1E-99BCC3A0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1" y="-156522"/>
            <a:ext cx="8686799" cy="857250"/>
          </a:xfrm>
        </p:spPr>
        <p:txBody>
          <a:bodyPr>
            <a:noAutofit/>
          </a:bodyPr>
          <a:lstStyle/>
          <a:p>
            <a:r>
              <a:rPr lang="en-US" dirty="0"/>
              <a:t>Search Idea 1: Deduction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5065E-DDDE-4772-9C45-0CF06C7219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140" y="618434"/>
                <a:ext cx="8944096" cy="151958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sz="2400" dirty="0">
                    <a:latin typeface="+mn-lt"/>
                    <a:cs typeface="Segoe UI" panose="020B0502040204020203" pitchFamily="34" charset="0"/>
                  </a:rPr>
                  <a:t> denote programs in grammar G that satisfy spec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𝜙</m:t>
                    </m:r>
                  </m:oMath>
                </a14:m>
                <a:endParaRPr lang="en-US" sz="2400" dirty="0">
                  <a:latin typeface="+mn-lt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cs typeface="Segoe UI" panose="020B0502040204020203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+mn-lt"/>
                    <a:cs typeface="Segoe UI" panose="020B0502040204020203" pitchFamily="34" charset="0"/>
                  </a:rPr>
                  <a:t>is a Boolean constraint over (input state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US" sz="2400" b="0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+mn-lt"/>
                    <a:cs typeface="Segoe UI" panose="020B0502040204020203" pitchFamily="34" charset="0"/>
                  </a:rPr>
                  <a:t>output value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2400" dirty="0">
                    <a:latin typeface="+mn-lt"/>
                    <a:cs typeface="Segoe UI" panose="020B0502040204020203" pitchFamily="34" charset="0"/>
                  </a:rPr>
                  <a:t>)</a:t>
                </a:r>
              </a:p>
              <a:p>
                <a:endParaRPr lang="en-US" sz="1000" dirty="0">
                  <a:latin typeface="+mn-lt"/>
                  <a:cs typeface="Segoe UI" panose="020B0502040204020203" pitchFamily="34" charset="0"/>
                </a:endParaRPr>
              </a:p>
              <a:p>
                <a:pPr marL="0" indent="0" algn="ctr">
                  <a:buNone/>
                </a:pPr>
                <a:r>
                  <a:rPr lang="en-US" sz="24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Divide-and-conquer style problem reduction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5065E-DDDE-4772-9C45-0CF06C7219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140" y="618434"/>
                <a:ext cx="8944096" cy="1519583"/>
              </a:xfrm>
              <a:blipFill>
                <a:blip r:embed="rId3"/>
                <a:stretch>
                  <a:fillRect l="-1091" t="-2800" b="-9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B9D07-6B87-4F89-8E60-996D54D2F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FC35-8581-2540-BBFB-5CB35188AE81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383089F7-7AA3-4326-B482-C17C03153F4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267672" y="2206778"/>
                <a:ext cx="6623032" cy="965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kern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kern="0" smtClean="0"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d>
                        <m:dPr>
                          <m:ctrlPr>
                            <a:rPr lang="en-US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kern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ker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 ker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sSub>
                                <m:sSubPr>
                                  <m:ctrlPr>
                                    <a:rPr lang="en-US" i="1" ker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 ker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kern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US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kern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kern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b="0" i="1" kern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sSub>
                                <m:sSubPr>
                                  <m:ctrlPr>
                                    <a:rPr lang="en-US" i="1" ker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 ker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b="0" kern="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kern="0" dirty="0">
                    <a:solidFill>
                      <a:srgbClr val="C00000"/>
                    </a:solidFill>
                  </a:rPr>
                  <a:t>			      </a:t>
                </a:r>
                <a14:m>
                  <m:oMath xmlns:m="http://schemas.openxmlformats.org/officeDocument/2006/math">
                    <m:r>
                      <a:rPr lang="en-US" b="0" i="0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kern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kern="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kern="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kern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sSub>
                          <m:sSubPr>
                            <m:ctrlPr>
                              <a:rPr lang="en-US" b="0" i="1" kern="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kern="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kern="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kern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kern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kern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kern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kern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kern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500" kern="0" dirty="0"/>
              </a:p>
              <a:p>
                <a:pPr marL="0" indent="0">
                  <a:buNone/>
                </a:pPr>
                <a:endParaRPr lang="en-US" kern="0" dirty="0"/>
              </a:p>
              <a:p>
                <a:pPr marL="0" indent="0">
                  <a:buNone/>
                </a:pPr>
                <a:endParaRPr lang="en-US" kern="0" dirty="0"/>
              </a:p>
              <a:p>
                <a:pPr marL="0" indent="0">
                  <a:buNone/>
                </a:pPr>
                <a:endParaRPr lang="en-US" kern="0" dirty="0"/>
              </a:p>
              <a:p>
                <a:pPr marL="0" indent="0">
                  <a:buNone/>
                </a:pPr>
                <a:endParaRPr lang="en-US" kern="0" dirty="0"/>
              </a:p>
              <a:p>
                <a:pPr marL="0" indent="0"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383089F7-7AA3-4326-B482-C17C03153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7672" y="2206778"/>
                <a:ext cx="6623032" cy="965227"/>
              </a:xfrm>
              <a:prstGeom prst="rect">
                <a:avLst/>
              </a:prstGeom>
              <a:blipFill>
                <a:blip r:embed="rId4"/>
                <a:stretch>
                  <a:fillRect b="-75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146E739-374F-406C-84F2-EB6023793541}"/>
              </a:ext>
            </a:extLst>
          </p:cNvPr>
          <p:cNvSpPr txBox="1"/>
          <p:nvPr/>
        </p:nvSpPr>
        <p:spPr>
          <a:xfrm>
            <a:off x="0" y="4681805"/>
            <a:ext cx="4868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“</a:t>
            </a:r>
            <a:r>
              <a:rPr lang="en-US" sz="1400" i="1" dirty="0" err="1">
                <a:solidFill>
                  <a:schemeClr val="bg1"/>
                </a:solidFill>
                <a:cs typeface="Segoe UI" panose="020B0502040204020203" pitchFamily="34" charset="0"/>
              </a:rPr>
              <a:t>FlashMeta</a:t>
            </a:r>
            <a:r>
              <a:rPr lang="en-US" sz="1400" i="1" dirty="0">
                <a:solidFill>
                  <a:schemeClr val="bg1"/>
                </a:solidFill>
                <a:cs typeface="Segoe UI" panose="020B0502040204020203" pitchFamily="34" charset="0"/>
              </a:rPr>
              <a:t>: A Framework for Inductive Program Synthesis</a:t>
            </a: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”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[OOPSLA 2015] Alex Polozov,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226595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FA0E-AA5C-4801-AC1E-99BCC3A0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1" y="-156522"/>
            <a:ext cx="8686799" cy="857250"/>
          </a:xfrm>
        </p:spPr>
        <p:txBody>
          <a:bodyPr>
            <a:noAutofit/>
          </a:bodyPr>
          <a:lstStyle/>
          <a:p>
            <a:r>
              <a:rPr lang="en-US" dirty="0"/>
              <a:t>Search Idea 1: Deduction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5065E-DDDE-4772-9C45-0CF06C7219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918" y="700729"/>
                <a:ext cx="8526163" cy="39474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Inverse Set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≝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𝐶𝑜𝑛𝑐𝑎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Abc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"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", "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"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(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"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), …}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5065E-DDDE-4772-9C45-0CF06C7219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918" y="700729"/>
                <a:ext cx="8526163" cy="3947478"/>
              </a:xfrm>
              <a:blipFill>
                <a:blip r:embed="rId2"/>
                <a:stretch>
                  <a:fillRect l="-1502" t="-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B9D07-6B87-4F89-8E60-996D54D2F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FC35-8581-2540-BBFB-5CB35188AE81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/>
              <p:cNvSpPr txBox="1">
                <a:spLocks/>
              </p:cNvSpPr>
              <p:nvPr/>
            </p:nvSpPr>
            <p:spPr>
              <a:xfrm>
                <a:off x="817926" y="1911449"/>
                <a:ext cx="7473517" cy="199034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latin typeface="+mn-lt"/>
                    <a:cs typeface="Segoe UI" panose="020B0502040204020203" pitchFamily="34" charset="0"/>
                  </a:rPr>
                  <a:t>Let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endParaRPr lang="en-US" sz="2400" dirty="0"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+mn-lt"/>
                  </a:rPr>
                  <a:t>Let</a:t>
                </a:r>
                <a:r>
                  <a:rPr lang="en-US" sz="2400" dirty="0">
                    <a:solidFill>
                      <a:srgbClr val="C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 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/>
                  <a:buNone/>
                </a:pPr>
                <a:endParaRPr lang="en-US" sz="10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⇝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⇝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⇝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	             \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⇝</m:t>
                                </m:r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⇝</m:t>
                                </m:r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/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/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/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/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/>
                  <a:buNone/>
                </a:pPr>
                <a:endParaRPr lang="en-US" sz="1500" dirty="0"/>
              </a:p>
              <a:p>
                <a:pPr marL="0" indent="0">
                  <a:buFont typeface="Arial"/>
                  <a:buNone/>
                </a:pPr>
                <a:endParaRPr lang="en-US" sz="1500" dirty="0"/>
              </a:p>
              <a:p>
                <a:pPr marL="0" indent="0">
                  <a:buFont typeface="Arial"/>
                  <a:buNone/>
                </a:pPr>
                <a:endParaRPr lang="en-US" sz="1500" dirty="0"/>
              </a:p>
              <a:p>
                <a:pPr marL="0" indent="0">
                  <a:buFont typeface="Arial"/>
                  <a:buNone/>
                </a:pPr>
                <a:endParaRPr lang="en-US" sz="1500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26" y="1911449"/>
                <a:ext cx="7473517" cy="1990344"/>
              </a:xfrm>
              <a:prstGeom prst="rect">
                <a:avLst/>
              </a:prstGeom>
              <a:blipFill>
                <a:blip r:embed="rId3"/>
                <a:stretch>
                  <a:fillRect l="-1140" t="-36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/>
              <p:cNvSpPr txBox="1">
                <a:spLocks/>
              </p:cNvSpPr>
              <p:nvPr/>
            </p:nvSpPr>
            <p:spPr>
              <a:xfrm>
                <a:off x="817926" y="2830776"/>
                <a:ext cx="2327257" cy="60264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47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51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5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5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51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⇝</m:t>
                          </m:r>
                          <m:r>
                            <a:rPr lang="en-US" sz="5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5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51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1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/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/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/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/>
                  <a:buNone/>
                </a:pPr>
                <a:endParaRPr lang="en-US" sz="1500" dirty="0"/>
              </a:p>
              <a:p>
                <a:pPr marL="0" indent="0">
                  <a:buFont typeface="Arial"/>
                  <a:buNone/>
                </a:pPr>
                <a:endParaRPr lang="en-US" sz="1500" dirty="0"/>
              </a:p>
              <a:p>
                <a:pPr marL="0" indent="0">
                  <a:buFont typeface="Arial"/>
                  <a:buNone/>
                </a:pPr>
                <a:endParaRPr lang="en-US" sz="1500" dirty="0"/>
              </a:p>
              <a:p>
                <a:pPr marL="0" indent="0">
                  <a:buFont typeface="Arial"/>
                  <a:buNone/>
                </a:pPr>
                <a:endParaRPr lang="en-US" sz="1500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26" y="2830776"/>
                <a:ext cx="2327257" cy="6026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146E739-374F-406C-84F2-EB6023793541}"/>
              </a:ext>
            </a:extLst>
          </p:cNvPr>
          <p:cNvSpPr txBox="1"/>
          <p:nvPr/>
        </p:nvSpPr>
        <p:spPr>
          <a:xfrm>
            <a:off x="4201" y="4675885"/>
            <a:ext cx="4868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“</a:t>
            </a:r>
            <a:r>
              <a:rPr lang="en-US" sz="1400" i="1" dirty="0" err="1">
                <a:solidFill>
                  <a:schemeClr val="bg1"/>
                </a:solidFill>
                <a:cs typeface="Segoe UI" panose="020B0502040204020203" pitchFamily="34" charset="0"/>
              </a:rPr>
              <a:t>FlashMeta</a:t>
            </a:r>
            <a:r>
              <a:rPr lang="en-US" sz="1400" i="1" dirty="0">
                <a:solidFill>
                  <a:schemeClr val="bg1"/>
                </a:solidFill>
                <a:cs typeface="Segoe UI" panose="020B0502040204020203" pitchFamily="34" charset="0"/>
              </a:rPr>
              <a:t>: A Framework for Inductive Program Synthesis</a:t>
            </a: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”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[OOPSLA 2015] Alex Polozov,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365569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FA0E-AA5C-4801-AC1E-99BCC3A0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1" y="-156522"/>
            <a:ext cx="8686799" cy="857250"/>
          </a:xfrm>
        </p:spPr>
        <p:txBody>
          <a:bodyPr>
            <a:noAutofit/>
          </a:bodyPr>
          <a:lstStyle/>
          <a:p>
            <a:r>
              <a:rPr lang="en-US" dirty="0"/>
              <a:t>Search Idea 2: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5065E-DDDE-4772-9C45-0CF06C721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65" y="885205"/>
            <a:ext cx="8773299" cy="35041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+mn-lt"/>
                <a:cs typeface="Segoe UI" panose="020B0502040204020203" pitchFamily="34" charset="0"/>
              </a:rPr>
              <a:t>Machine Learning for ordering search</a:t>
            </a:r>
          </a:p>
          <a:p>
            <a:r>
              <a:rPr lang="en-US" sz="2400" dirty="0">
                <a:latin typeface="+mn-lt"/>
                <a:cs typeface="Segoe UI" panose="020B0502040204020203" pitchFamily="34" charset="0"/>
              </a:rPr>
              <a:t>Which grammar production to try first?</a:t>
            </a:r>
          </a:p>
          <a:p>
            <a:r>
              <a:rPr lang="en-US" sz="2400" dirty="0">
                <a:latin typeface="+mn-lt"/>
                <a:cs typeface="Segoe UI" panose="020B0502040204020203" pitchFamily="34" charset="0"/>
              </a:rPr>
              <a:t>Which sub-goal resulting from inverse semantics to try first?</a:t>
            </a:r>
          </a:p>
          <a:p>
            <a:pPr marL="0" indent="0">
              <a:buNone/>
            </a:pPr>
            <a:endParaRPr lang="en-US" sz="2400" dirty="0">
              <a:latin typeface="+mn-lt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+mn-lt"/>
                <a:cs typeface="Segoe UI" panose="020B0502040204020203" pitchFamily="34" charset="0"/>
              </a:rPr>
              <a:t>Prediction based on supervised training </a:t>
            </a:r>
          </a:p>
          <a:p>
            <a:r>
              <a:rPr lang="en-US" sz="2400" dirty="0">
                <a:latin typeface="+mn-lt"/>
                <a:cs typeface="Segoe UI" panose="020B0502040204020203" pitchFamily="34" charset="0"/>
              </a:rPr>
              <a:t>standard LSTM architecture</a:t>
            </a:r>
          </a:p>
          <a:p>
            <a:r>
              <a:rPr lang="en-US" sz="2400" dirty="0">
                <a:latin typeface="+mn-lt"/>
                <a:cs typeface="Segoe UI" panose="020B0502040204020203" pitchFamily="34" charset="0"/>
              </a:rPr>
              <a:t>Training: 100s of tasks, 1 task yields 1000s of sub-problems.</a:t>
            </a:r>
          </a:p>
          <a:p>
            <a:r>
              <a:rPr lang="en-US" sz="2400" dirty="0">
                <a:latin typeface="+mn-lt"/>
                <a:cs typeface="Segoe UI" panose="020B0502040204020203" pitchFamily="34" charset="0"/>
              </a:rPr>
              <a:t>Results: Up to 20x speedup with average speedup of 1.67</a:t>
            </a:r>
          </a:p>
          <a:p>
            <a:pPr marL="0" indent="0">
              <a:buNone/>
            </a:pPr>
            <a:endParaRPr lang="en-US" sz="2400" dirty="0">
              <a:latin typeface="+mn-lt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B9D07-6B87-4F89-8E60-996D54D2F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FC35-8581-2540-BBFB-5CB35188AE8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46E739-374F-406C-84F2-EB6023793541}"/>
              </a:ext>
            </a:extLst>
          </p:cNvPr>
          <p:cNvSpPr txBox="1"/>
          <p:nvPr/>
        </p:nvSpPr>
        <p:spPr>
          <a:xfrm>
            <a:off x="0" y="4675885"/>
            <a:ext cx="6858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0" dirty="0">
                <a:solidFill>
                  <a:schemeClr val="bg1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“</a:t>
            </a:r>
            <a:r>
              <a:rPr lang="en-US" sz="1400" i="1" kern="0" dirty="0">
                <a:solidFill>
                  <a:schemeClr val="bg1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Neural-guided Deductive Search for Real-Time Program Synthesis from Examples</a:t>
            </a:r>
            <a:r>
              <a:rPr lang="en-US" sz="1400" kern="0" dirty="0">
                <a:solidFill>
                  <a:schemeClr val="bg1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” </a:t>
            </a:r>
          </a:p>
          <a:p>
            <a:r>
              <a:rPr lang="en-US" sz="1400" kern="0" dirty="0">
                <a:solidFill>
                  <a:schemeClr val="bg1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[ICLR 2018] Mohta, Kalyan, Polozov, Batra, Gulwani, Jain </a:t>
            </a:r>
          </a:p>
        </p:txBody>
      </p:sp>
    </p:spTree>
    <p:extLst>
      <p:ext uri="{BB962C8B-B14F-4D97-AF65-F5344CB8AC3E}">
        <p14:creationId xmlns:p14="http://schemas.microsoft.com/office/powerpoint/2010/main" val="1621653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FA0E-AA5C-4801-AC1E-99BCC3A0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1" y="-156522"/>
            <a:ext cx="8686799" cy="857250"/>
          </a:xfrm>
        </p:spPr>
        <p:txBody>
          <a:bodyPr>
            <a:noAutofit/>
          </a:bodyPr>
          <a:lstStyle/>
          <a:p>
            <a:r>
              <a:rPr lang="en-US" dirty="0"/>
              <a:t>Ranking Idea 1: Program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5065E-DDDE-4772-9C45-0CF06C721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8" y="2211881"/>
            <a:ext cx="8526163" cy="2436325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+mn-lt"/>
              </a:rPr>
              <a:t>P1:  Lower(</a:t>
            </a:r>
            <a:r>
              <a:rPr lang="en-US" dirty="0">
                <a:solidFill>
                  <a:srgbClr val="CC00CC"/>
                </a:solidFill>
                <a:latin typeface="+mn-lt"/>
              </a:rPr>
              <a:t>1</a:t>
            </a:r>
            <a:r>
              <a:rPr lang="en-US" baseline="30000" dirty="0">
                <a:solidFill>
                  <a:srgbClr val="CC00CC"/>
                </a:solidFill>
                <a:latin typeface="+mn-lt"/>
              </a:rPr>
              <a:t>st</a:t>
            </a:r>
            <a:r>
              <a:rPr lang="en-US" dirty="0">
                <a:latin typeface="+mn-lt"/>
              </a:rPr>
              <a:t> char) + “</a:t>
            </a:r>
            <a:r>
              <a:rPr lang="en-US" dirty="0">
                <a:solidFill>
                  <a:srgbClr val="CC00CC"/>
                </a:solidFill>
                <a:latin typeface="+mn-lt"/>
              </a:rPr>
              <a:t>.s.</a:t>
            </a:r>
            <a:r>
              <a:rPr lang="en-US" dirty="0">
                <a:latin typeface="+mn-lt"/>
              </a:rPr>
              <a:t>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+mn-lt"/>
              </a:rPr>
              <a:t>P2:  Lower(</a:t>
            </a:r>
            <a:r>
              <a:rPr lang="en-US" dirty="0">
                <a:solidFill>
                  <a:srgbClr val="CC00CC"/>
                </a:solidFill>
                <a:latin typeface="+mn-lt"/>
              </a:rPr>
              <a:t>1</a:t>
            </a:r>
            <a:r>
              <a:rPr lang="en-US" baseline="30000" dirty="0">
                <a:solidFill>
                  <a:srgbClr val="CC00CC"/>
                </a:solidFill>
                <a:latin typeface="+mn-lt"/>
              </a:rPr>
              <a:t>st</a:t>
            </a:r>
            <a:r>
              <a:rPr lang="en-US" dirty="0">
                <a:latin typeface="+mn-lt"/>
              </a:rPr>
              <a:t> char) + “</a:t>
            </a:r>
            <a:r>
              <a:rPr lang="en-US" dirty="0">
                <a:solidFill>
                  <a:srgbClr val="CC00CC"/>
                </a:solidFill>
                <a:latin typeface="+mn-lt"/>
              </a:rPr>
              <a:t>.</a:t>
            </a:r>
            <a:r>
              <a:rPr lang="en-US" dirty="0">
                <a:latin typeface="+mn-lt"/>
              </a:rPr>
              <a:t>” + </a:t>
            </a:r>
            <a:r>
              <a:rPr lang="en-US" dirty="0">
                <a:solidFill>
                  <a:srgbClr val="CC00CC"/>
                </a:solidFill>
                <a:latin typeface="+mn-lt"/>
              </a:rPr>
              <a:t>3</a:t>
            </a:r>
            <a:r>
              <a:rPr lang="en-US" baseline="30000" dirty="0">
                <a:solidFill>
                  <a:srgbClr val="CC00CC"/>
                </a:solidFill>
                <a:latin typeface="+mn-lt"/>
              </a:rPr>
              <a:t>rd</a:t>
            </a:r>
            <a:r>
              <a:rPr lang="en-US" dirty="0">
                <a:latin typeface="+mn-lt"/>
              </a:rPr>
              <a:t> char + “</a:t>
            </a:r>
            <a:r>
              <a:rPr lang="en-US" dirty="0">
                <a:solidFill>
                  <a:srgbClr val="CC00CC"/>
                </a:solidFill>
                <a:latin typeface="+mn-lt"/>
              </a:rPr>
              <a:t>.</a:t>
            </a:r>
            <a:r>
              <a:rPr lang="en-US" dirty="0">
                <a:latin typeface="+mn-lt"/>
              </a:rPr>
              <a:t>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+mn-lt"/>
              </a:rPr>
              <a:t>P3:  Lower(</a:t>
            </a:r>
            <a:r>
              <a:rPr lang="en-US" dirty="0">
                <a:solidFill>
                  <a:srgbClr val="CC00CC"/>
                </a:solidFill>
                <a:latin typeface="+mn-lt"/>
              </a:rPr>
              <a:t>1</a:t>
            </a:r>
            <a:r>
              <a:rPr lang="en-US" baseline="30000" dirty="0">
                <a:solidFill>
                  <a:srgbClr val="CC00CC"/>
                </a:solidFill>
                <a:latin typeface="+mn-lt"/>
              </a:rPr>
              <a:t>st</a:t>
            </a:r>
            <a:r>
              <a:rPr lang="en-US" dirty="0">
                <a:latin typeface="+mn-lt"/>
              </a:rPr>
              <a:t> char) + “</a:t>
            </a:r>
            <a:r>
              <a:rPr lang="en-US" dirty="0">
                <a:solidFill>
                  <a:srgbClr val="CC00CC"/>
                </a:solidFill>
                <a:latin typeface="+mn-lt"/>
              </a:rPr>
              <a:t>.</a:t>
            </a:r>
            <a:r>
              <a:rPr lang="en-US" dirty="0">
                <a:latin typeface="+mn-lt"/>
              </a:rPr>
              <a:t>” + Lower(</a:t>
            </a:r>
            <a:r>
              <a:rPr lang="en-US" dirty="0">
                <a:solidFill>
                  <a:srgbClr val="CC00CC"/>
                </a:solidFill>
                <a:latin typeface="+mn-lt"/>
              </a:rPr>
              <a:t>1</a:t>
            </a:r>
            <a:r>
              <a:rPr lang="en-US" baseline="30000" dirty="0">
                <a:solidFill>
                  <a:srgbClr val="CC00CC"/>
                </a:solidFill>
                <a:latin typeface="+mn-lt"/>
              </a:rPr>
              <a:t>st</a:t>
            </a:r>
            <a:r>
              <a:rPr lang="en-US" dirty="0">
                <a:latin typeface="+mn-lt"/>
              </a:rPr>
              <a:t> char after space) + “</a:t>
            </a:r>
            <a:r>
              <a:rPr lang="en-US" dirty="0">
                <a:solidFill>
                  <a:srgbClr val="CC00CC"/>
                </a:solidFill>
                <a:latin typeface="+mn-lt"/>
              </a:rPr>
              <a:t>.</a:t>
            </a:r>
            <a:r>
              <a:rPr lang="en-US" dirty="0">
                <a:latin typeface="+mn-lt"/>
              </a:rPr>
              <a:t>”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+mn-lt"/>
              </a:rPr>
              <a:t>Prefer programs (P3) with simpler Kolmogorov complexity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+mn-lt"/>
              </a:rPr>
              <a:t>Fewer constants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+mn-lt"/>
              </a:rPr>
              <a:t>Smaller constants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B9D07-6B87-4F89-8E60-996D54D2F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FC35-8581-2540-BBFB-5CB35188AE8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46E739-374F-406C-84F2-EB6023793541}"/>
              </a:ext>
            </a:extLst>
          </p:cNvPr>
          <p:cNvSpPr txBox="1"/>
          <p:nvPr/>
        </p:nvSpPr>
        <p:spPr>
          <a:xfrm>
            <a:off x="4896" y="4675885"/>
            <a:ext cx="7265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i="1" dirty="0">
                <a:solidFill>
                  <a:schemeClr val="bg1"/>
                </a:solidFill>
                <a:latin typeface="+mj-lt"/>
              </a:rPr>
              <a:t>“Predicting a correct program in Programming by Example”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[CAV 2015] Rishabh Singh, Sumit Gulwani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FBA7ECD-36F8-47C0-AF57-3F7E5537C05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18503" y="713784"/>
          <a:ext cx="347269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97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97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Vasu</a:t>
                      </a:r>
                      <a:r>
                        <a:rPr lang="en-US" sz="2400" baseline="0" dirty="0">
                          <a:latin typeface="+mn-lt"/>
                        </a:rPr>
                        <a:t> Singh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+mn-lt"/>
                        </a:rPr>
                        <a:t>v.s</a:t>
                      </a:r>
                      <a:r>
                        <a:rPr lang="en-US" sz="2400" dirty="0"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97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Stuart Russell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+mn-lt"/>
                        </a:rPr>
                        <a:t>s.r.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80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FA0E-AA5C-4801-AC1E-99BCC3A0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1" y="-156522"/>
            <a:ext cx="8686799" cy="857250"/>
          </a:xfrm>
        </p:spPr>
        <p:txBody>
          <a:bodyPr>
            <a:noAutofit/>
          </a:bodyPr>
          <a:lstStyle/>
          <a:p>
            <a:r>
              <a:rPr lang="en-US" dirty="0"/>
              <a:t>Ranking Idea 2: Output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5065E-DDDE-4772-9C45-0CF06C721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59" y="2269494"/>
            <a:ext cx="8765059" cy="24363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+mn-lt"/>
              </a:rPr>
              <a:t>P1:  Input + </a:t>
            </a:r>
            <a:r>
              <a:rPr lang="en-US" sz="2600" dirty="0">
                <a:solidFill>
                  <a:srgbClr val="CC00CC"/>
                </a:solidFill>
                <a:latin typeface="+mn-lt"/>
              </a:rPr>
              <a:t>“]”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+mn-lt"/>
              </a:rPr>
              <a:t>P2:  Prefix of input </a:t>
            </a:r>
            <a:r>
              <a:rPr lang="en-US" sz="2600" dirty="0" err="1">
                <a:latin typeface="+mn-lt"/>
              </a:rPr>
              <a:t>upto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>
                <a:solidFill>
                  <a:srgbClr val="CC00CC"/>
                </a:solidFill>
                <a:latin typeface="+mn-lt"/>
              </a:rPr>
              <a:t>1</a:t>
            </a:r>
            <a:r>
              <a:rPr lang="en-US" sz="2600" baseline="30000" dirty="0">
                <a:solidFill>
                  <a:srgbClr val="CC00CC"/>
                </a:solidFill>
                <a:latin typeface="+mn-lt"/>
              </a:rPr>
              <a:t>st</a:t>
            </a:r>
            <a:r>
              <a:rPr lang="en-US" sz="2600" dirty="0">
                <a:solidFill>
                  <a:srgbClr val="CC00CC"/>
                </a:solidFill>
                <a:latin typeface="+mn-lt"/>
              </a:rPr>
              <a:t> </a:t>
            </a:r>
            <a:r>
              <a:rPr lang="en-US" sz="2600" dirty="0">
                <a:latin typeface="+mn-lt"/>
              </a:rPr>
              <a:t>number + </a:t>
            </a:r>
            <a:r>
              <a:rPr lang="en-US" sz="2600" dirty="0">
                <a:solidFill>
                  <a:srgbClr val="CC00CC"/>
                </a:solidFill>
                <a:latin typeface="+mn-lt"/>
              </a:rPr>
              <a:t>“]”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>
              <a:latin typeface="+mn-lt"/>
            </a:endParaRPr>
          </a:p>
          <a:p>
            <a:pPr marL="0" indent="0">
              <a:buNone/>
            </a:pPr>
            <a:r>
              <a:rPr lang="en-US" sz="2600" dirty="0">
                <a:latin typeface="+mn-lt"/>
                <a:cs typeface="Segoe UI" panose="020B0502040204020203" pitchFamily="34" charset="0"/>
              </a:rPr>
              <a:t>Examine features of outputs of a program on extra inputs:</a:t>
            </a:r>
          </a:p>
          <a:p>
            <a:r>
              <a:rPr lang="en-US" sz="2600" dirty="0" err="1">
                <a:latin typeface="+mn-lt"/>
                <a:cs typeface="Segoe UI" panose="020B0502040204020203" pitchFamily="34" charset="0"/>
              </a:rPr>
              <a:t>IsYear</a:t>
            </a:r>
            <a:r>
              <a:rPr lang="en-US" sz="2600" dirty="0">
                <a:latin typeface="+mn-lt"/>
                <a:cs typeface="Segoe UI" panose="020B0502040204020203" pitchFamily="34" charset="0"/>
              </a:rPr>
              <a:t>, Numeric Deviation, # of characters, </a:t>
            </a:r>
            <a:r>
              <a:rPr lang="en-US" sz="2600" dirty="0" err="1">
                <a:latin typeface="+mn-lt"/>
                <a:cs typeface="Segoe UI" panose="020B0502040204020203" pitchFamily="34" charset="0"/>
              </a:rPr>
              <a:t>IsPerson</a:t>
            </a:r>
            <a:endParaRPr lang="en-US" sz="2600" dirty="0">
              <a:latin typeface="+mn-lt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B9D07-6B87-4F89-8E60-996D54D2F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FC35-8581-2540-BBFB-5CB35188AE8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46E739-374F-406C-84F2-EB6023793541}"/>
              </a:ext>
            </a:extLst>
          </p:cNvPr>
          <p:cNvSpPr txBox="1"/>
          <p:nvPr/>
        </p:nvSpPr>
        <p:spPr>
          <a:xfrm>
            <a:off x="0" y="4685896"/>
            <a:ext cx="7265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i="1" dirty="0">
                <a:solidFill>
                  <a:schemeClr val="bg1"/>
                </a:solidFill>
                <a:latin typeface="+mj-lt"/>
              </a:rPr>
              <a:t>“Learning to Learn Programs from Examples: Going Beyond Program Structure”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[IJCAI 2017] Kevin Ellis, Sumit Gulwani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FBA7ECD-36F8-47C0-AF57-3F7E5537C05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66337" y="719009"/>
          <a:ext cx="3572306" cy="1444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231">
                  <a:extLst>
                    <a:ext uri="{9D8B030D-6E8A-4147-A177-3AD203B41FA5}">
                      <a16:colId xmlns:a16="http://schemas.microsoft.com/office/drawing/2014/main" val="703706782"/>
                    </a:ext>
                  </a:extLst>
                </a:gridCol>
              </a:tblGrid>
              <a:tr h="4066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5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[CPT-123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</a:rPr>
                        <a:t>[CPT-123]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5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[CPT-456]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</a:rPr>
                        <a:t>[CPT-456]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FBA7ECD-36F8-47C0-AF57-3F7E5537C05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38643" y="719009"/>
          <a:ext cx="2015231" cy="1444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6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Output of P1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5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[CPT-123]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5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[CPT-456]]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30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010" y="-115301"/>
            <a:ext cx="8229600" cy="857250"/>
          </a:xfrm>
        </p:spPr>
        <p:txBody>
          <a:bodyPr/>
          <a:lstStyle/>
          <a:p>
            <a:r>
              <a:rPr lang="en-US" dirty="0"/>
              <a:t>Disambiguation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841"/>
            <a:ext cx="8900624" cy="38120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  <a:cs typeface="Segoe UI" panose="020B0502040204020203" pitchFamily="34" charset="0"/>
              </a:rPr>
              <a:t>Communicate actionable information back to user.</a:t>
            </a:r>
          </a:p>
          <a:p>
            <a:pPr marL="0" indent="0">
              <a:buNone/>
            </a:pPr>
            <a:endParaRPr lang="en-US" sz="1200" dirty="0">
              <a:latin typeface="+mn-lt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Segoe UI" panose="020B0502040204020203" pitchFamily="34" charset="0"/>
              </a:rPr>
              <a:t>Program-based disambiguation</a:t>
            </a:r>
          </a:p>
          <a:p>
            <a:r>
              <a:rPr lang="en-US" sz="2400" dirty="0">
                <a:latin typeface="+mn-lt"/>
                <a:cs typeface="Segoe UI" panose="020B0502040204020203" pitchFamily="34" charset="0"/>
              </a:rPr>
              <a:t>Enable effective navigation between top-ranked programs.</a:t>
            </a:r>
          </a:p>
          <a:p>
            <a:r>
              <a:rPr lang="en-US" sz="2400" dirty="0">
                <a:latin typeface="+mn-lt"/>
                <a:cs typeface="Segoe UI" panose="020B0502040204020203" pitchFamily="34" charset="0"/>
              </a:rPr>
              <a:t>Highlight ambiguity based on </a:t>
            </a:r>
            <a:r>
              <a:rPr lang="en-US" sz="2400" i="1" dirty="0">
                <a:latin typeface="+mn-lt"/>
                <a:cs typeface="Segoe UI" panose="020B0502040204020203" pitchFamily="34" charset="0"/>
              </a:rPr>
              <a:t>distinguishing inputs</a:t>
            </a:r>
            <a:r>
              <a:rPr lang="en-US" sz="2400" dirty="0">
                <a:latin typeface="+mn-lt"/>
                <a:cs typeface="Segoe UI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en-US" sz="1200" dirty="0">
              <a:latin typeface="+mn-lt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Segoe UI" panose="020B0502040204020203" pitchFamily="34" charset="0"/>
              </a:rPr>
              <a:t>Heuristics that can be machine learned</a:t>
            </a:r>
          </a:p>
          <a:p>
            <a:r>
              <a:rPr lang="en-US" sz="2400" dirty="0">
                <a:latin typeface="+mn-lt"/>
                <a:cs typeface="Segoe UI" panose="020B0502040204020203" pitchFamily="34" charset="0"/>
              </a:rPr>
              <a:t>Highlight ambiguity based on clustering of inputs/outputs.</a:t>
            </a:r>
            <a:endParaRPr lang="en-US" dirty="0">
              <a:latin typeface="+mn-lt"/>
              <a:cs typeface="Segoe UI" panose="020B0502040204020203" pitchFamily="34" charset="0"/>
            </a:endParaRPr>
          </a:p>
          <a:p>
            <a:r>
              <a:rPr lang="en-US" sz="2400" dirty="0">
                <a:latin typeface="+mn-lt"/>
                <a:cs typeface="Segoe UI" panose="020B0502040204020203" pitchFamily="34" charset="0"/>
              </a:rPr>
              <a:t>When to stop highlighting ambiguity?</a:t>
            </a:r>
            <a:endParaRPr lang="en-US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FC35-8581-2540-BBFB-5CB35188AE8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702721"/>
            <a:ext cx="6905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[UIST </a:t>
            </a:r>
            <a:r>
              <a:rPr lang="en-US" sz="1400" i="1" dirty="0">
                <a:solidFill>
                  <a:schemeClr val="bg1"/>
                </a:solidFill>
              </a:rPr>
              <a:t>'</a:t>
            </a:r>
            <a:r>
              <a:rPr lang="en-US" sz="1400" dirty="0">
                <a:solidFill>
                  <a:schemeClr val="bg1"/>
                </a:solidFill>
              </a:rPr>
              <a:t>15] “</a:t>
            </a:r>
            <a:r>
              <a:rPr lang="en-US" sz="1350" i="1" dirty="0">
                <a:solidFill>
                  <a:schemeClr val="bg1"/>
                </a:solidFill>
              </a:rPr>
              <a:t>User Interaction Models for Disambiguation in Programming by Example”</a:t>
            </a:r>
          </a:p>
          <a:p>
            <a:r>
              <a:rPr lang="en-US" sz="1350" dirty="0">
                <a:solidFill>
                  <a:schemeClr val="bg1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[OOPSLA </a:t>
            </a:r>
            <a:r>
              <a:rPr lang="en-US" sz="1200" i="1" dirty="0">
                <a:solidFill>
                  <a:schemeClr val="bg1"/>
                </a:solidFill>
              </a:rPr>
              <a:t>‘</a:t>
            </a:r>
            <a:r>
              <a:rPr lang="en-US" sz="1200" dirty="0">
                <a:solidFill>
                  <a:schemeClr val="bg1"/>
                </a:solidFill>
              </a:rPr>
              <a:t>18</a:t>
            </a:r>
            <a:r>
              <a:rPr lang="en-US" sz="1350" dirty="0">
                <a:solidFill>
                  <a:schemeClr val="bg1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] </a:t>
            </a:r>
            <a:r>
              <a:rPr lang="en-US" sz="1350" i="1" dirty="0">
                <a:solidFill>
                  <a:schemeClr val="bg1"/>
                </a:solidFill>
                <a:cs typeface="Segoe UI" panose="020B0502040204020203" pitchFamily="34" charset="0"/>
              </a:rPr>
              <a:t>“</a:t>
            </a:r>
            <a:r>
              <a:rPr lang="en-US" sz="1350" i="1" dirty="0" err="1">
                <a:solidFill>
                  <a:schemeClr val="bg1"/>
                </a:solidFill>
                <a:cs typeface="Segoe UI" panose="020B0502040204020203" pitchFamily="34" charset="0"/>
              </a:rPr>
              <a:t>FlashProfile</a:t>
            </a:r>
            <a:r>
              <a:rPr lang="en-US" sz="1350" i="1" dirty="0">
                <a:solidFill>
                  <a:schemeClr val="bg1"/>
                </a:solidFill>
                <a:cs typeface="Segoe UI" panose="020B0502040204020203" pitchFamily="34" charset="0"/>
              </a:rPr>
              <a:t>: A Framework for Synthesizing Data Profiles”</a:t>
            </a:r>
            <a:endParaRPr lang="en-US" sz="1350" dirty="0">
              <a:solidFill>
                <a:schemeClr val="bg1"/>
              </a:solidFill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90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80" y="3184374"/>
            <a:ext cx="5171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Segoe UI" panose="020B0502040204020203" pitchFamily="34" charset="0"/>
              </a:rPr>
              <a:t>Advantages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>
                <a:cs typeface="Segoe UI" panose="020B0502040204020203" pitchFamily="34" charset="0"/>
              </a:rPr>
              <a:t>Better models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>
                <a:cs typeface="Segoe UI" panose="020B0502040204020203" pitchFamily="34" charset="0"/>
              </a:rPr>
              <a:t>Less time to author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>
                <a:cs typeface="Segoe UI" panose="020B0502040204020203" pitchFamily="34" charset="0"/>
              </a:rPr>
              <a:t>Online adaptation, personalization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816">
            <a:off x="5143553" y="1109354"/>
            <a:ext cx="397657" cy="2978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86">
            <a:off x="2519382" y="1150695"/>
            <a:ext cx="418802" cy="3136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61" y="677594"/>
            <a:ext cx="1804300" cy="1514256"/>
          </a:xfrm>
          <a:prstGeom prst="rect">
            <a:avLst/>
          </a:prstGeom>
        </p:spPr>
      </p:pic>
      <p:sp>
        <p:nvSpPr>
          <p:cNvPr id="31" name="Arrow: Right 30"/>
          <p:cNvSpPr/>
          <p:nvPr/>
        </p:nvSpPr>
        <p:spPr>
          <a:xfrm>
            <a:off x="2257008" y="1484849"/>
            <a:ext cx="1148233" cy="111464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>
              <a:solidFill>
                <a:schemeClr val="tx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58" y="786365"/>
            <a:ext cx="611869" cy="144469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59" y="791400"/>
            <a:ext cx="615645" cy="1434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848" y="2190608"/>
            <a:ext cx="2196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Segoe UI" panose="020B0502040204020203" pitchFamily="34" charset="0"/>
              </a:rPr>
              <a:t>PBE Component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06484" y="2189508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cs typeface="Segoe UI" panose="020B0502040204020203" pitchFamily="34" charset="0"/>
              </a:rPr>
              <a:t>Logical strategies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3587" y="2189247"/>
            <a:ext cx="129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Segoe UI" panose="020B0502040204020203" pitchFamily="34" charset="0"/>
              </a:rPr>
              <a:t>Creative heuristics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06477" y="2136880"/>
            <a:ext cx="896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Segoe UI" panose="020B0502040204020203" pitchFamily="34" charset="0"/>
              </a:rPr>
              <a:t>Model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3754" y="2140230"/>
            <a:ext cx="1218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Segoe UI" panose="020B0502040204020203" pitchFamily="34" charset="0"/>
              </a:rPr>
              <a:t>Features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729861" y="2886028"/>
            <a:ext cx="1007000" cy="408065"/>
          </a:xfrm>
          <a:prstGeom prst="line">
            <a:avLst/>
          </a:prstGeom>
          <a:ln w="19050" cap="flat" cmpd="sng" algn="ctr">
            <a:solidFill>
              <a:srgbClr val="00964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7" idx="2"/>
          </p:cNvCxnSpPr>
          <p:nvPr/>
        </p:nvCxnSpPr>
        <p:spPr>
          <a:xfrm flipH="1">
            <a:off x="4816900" y="2540340"/>
            <a:ext cx="1766229" cy="753753"/>
          </a:xfrm>
          <a:prstGeom prst="line">
            <a:avLst/>
          </a:prstGeom>
          <a:ln w="19050" cap="flat" cmpd="sng" algn="ctr">
            <a:solidFill>
              <a:srgbClr val="00964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83129" y="3117543"/>
            <a:ext cx="238015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cs typeface="Segoe UI" panose="020B0502040204020203" pitchFamily="34" charset="0"/>
              </a:rPr>
              <a:t>Can be learned and maintained by ML-backed runtime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06265" y="3341373"/>
            <a:ext cx="1459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cs typeface="Segoe UI" panose="020B0502040204020203" pitchFamily="34" charset="0"/>
              </a:rPr>
              <a:t>Written by developers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854490" y="2526060"/>
            <a:ext cx="14192" cy="60508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6016897" y="878665"/>
            <a:ext cx="2221676" cy="1273571"/>
            <a:chOff x="7521577" y="1669181"/>
            <a:chExt cx="3949645" cy="2264127"/>
          </a:xfrm>
        </p:grpSpPr>
        <p:grpSp>
          <p:nvGrpSpPr>
            <p:cNvPr id="33" name="Group 32"/>
            <p:cNvGrpSpPr/>
            <p:nvPr/>
          </p:nvGrpSpPr>
          <p:grpSpPr>
            <a:xfrm>
              <a:off x="7521577" y="1669181"/>
              <a:ext cx="3949645" cy="2264127"/>
              <a:chOff x="1524517" y="1479471"/>
              <a:chExt cx="3949645" cy="226412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24517" y="1479471"/>
                <a:ext cx="3949645" cy="2264127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055">
                <a:off x="3522069" y="1781057"/>
                <a:ext cx="1386532" cy="1438124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957">
                <a:off x="4988471" y="1938091"/>
                <a:ext cx="226693" cy="810597"/>
              </a:xfrm>
              <a:prstGeom prst="rect">
                <a:avLst/>
              </a:prstGeom>
            </p:spPr>
          </p:pic>
        </p:grpSp>
        <p:cxnSp>
          <p:nvCxnSpPr>
            <p:cNvPr id="29" name="Straight Connector 28"/>
            <p:cNvCxnSpPr/>
            <p:nvPr/>
          </p:nvCxnSpPr>
          <p:spPr>
            <a:xfrm>
              <a:off x="9031183" y="1687881"/>
              <a:ext cx="467620" cy="18890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65" y="-115211"/>
            <a:ext cx="8909637" cy="857250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  <a:cs typeface="Segoe UI" panose="020B0502040204020203" pitchFamily="34" charset="0"/>
              </a:rPr>
              <a:t>ML in PBE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8D95D9-EF1C-4AAD-A34F-80986C394974}"/>
              </a:ext>
            </a:extLst>
          </p:cNvPr>
          <p:cNvSpPr txBox="1"/>
          <p:nvPr/>
        </p:nvSpPr>
        <p:spPr>
          <a:xfrm>
            <a:off x="-7116" y="4687725"/>
            <a:ext cx="386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i="1" dirty="0">
                <a:solidFill>
                  <a:schemeClr val="bg1"/>
                </a:solidFill>
                <a:cs typeface="Segoe UI" panose="020B0502040204020203" pitchFamily="34" charset="0"/>
              </a:rPr>
              <a:t>“Programming by Examples: PL meets ML”</a:t>
            </a: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[APLAS 2017] Sumit Gulwani, Prateek Jain</a:t>
            </a:r>
          </a:p>
        </p:txBody>
      </p:sp>
      <p:sp>
        <p:nvSpPr>
          <p:cNvPr id="28" name="Arrow: Right 30"/>
          <p:cNvSpPr/>
          <p:nvPr/>
        </p:nvSpPr>
        <p:spPr>
          <a:xfrm>
            <a:off x="4726421" y="1459719"/>
            <a:ext cx="1148233" cy="111464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FC35-8581-2540-BBFB-5CB35188AE8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85000" y="2339801"/>
            <a:ext cx="329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88233" y="2171008"/>
            <a:ext cx="329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58829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3" grpId="0"/>
      <p:bldP spid="14" grpId="0"/>
      <p:bldP spid="15" grpId="0"/>
      <p:bldP spid="17" grpId="0"/>
      <p:bldP spid="11" grpId="0"/>
      <p:bldP spid="23" grpId="0"/>
      <p:bldP spid="28" grpId="0" animBg="1"/>
      <p:bldP spid="6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Mode-less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" y="967409"/>
            <a:ext cx="9329741" cy="36272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Non-intrusively watch, learn, and make suggestions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Advantages</a:t>
            </a:r>
            <a:r>
              <a:rPr lang="en-US" dirty="0"/>
              <a:t>: Usability, Avoids Discoverability 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Applications: </a:t>
            </a:r>
            <a:r>
              <a:rPr lang="en-US" dirty="0"/>
              <a:t>Document Editing, Code Refactoring, Robotic Process Automation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Key Idea</a:t>
            </a:r>
            <a:r>
              <a:rPr lang="en-US" dirty="0"/>
              <a:t>: Identify related examples within noisy action traces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FC35-8581-2540-BBFB-5CB35188AE8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699990"/>
            <a:ext cx="69008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schemeClr val="bg1"/>
                </a:solidFill>
                <a:cs typeface="Calibri" panose="020F0502020204030204" pitchFamily="34" charset="0"/>
              </a:rPr>
              <a:t>“</a:t>
            </a:r>
            <a:r>
              <a:rPr lang="en-US" sz="1400" i="1" dirty="0">
                <a:solidFill>
                  <a:schemeClr val="bg1"/>
                </a:solidFill>
              </a:rPr>
              <a:t>On the Fly Synthesis of Edit Suggestions</a:t>
            </a:r>
            <a:r>
              <a:rPr lang="en-US" sz="1400" i="1" dirty="0">
                <a:solidFill>
                  <a:schemeClr val="bg1"/>
                </a:solidFill>
                <a:cs typeface="Calibri" panose="020F0502020204030204" pitchFamily="34" charset="0"/>
              </a:rPr>
              <a:t>”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[OOPSLA 2019] Miltner, Gulwani, Le, </a:t>
            </a:r>
            <a:r>
              <a:rPr lang="en-US" sz="1400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Luang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Radhakrishna, Soares, Tiwari, Udupa</a:t>
            </a:r>
          </a:p>
        </p:txBody>
      </p:sp>
    </p:spTree>
    <p:extLst>
      <p:ext uri="{BB962C8B-B14F-4D97-AF65-F5344CB8AC3E}">
        <p14:creationId xmlns:p14="http://schemas.microsoft.com/office/powerpoint/2010/main" val="373638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7A8BBF45-C87C-43E1-9760-624658211E77}"/>
              </a:ext>
            </a:extLst>
          </p:cNvPr>
          <p:cNvSpPr txBox="1"/>
          <p:nvPr/>
        </p:nvSpPr>
        <p:spPr>
          <a:xfrm>
            <a:off x="4038208" y="3317699"/>
            <a:ext cx="227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Segoe UI" panose="020B0502040204020203" pitchFamily="34" charset="0"/>
              </a:rPr>
              <a:t>=MID(B1,5,2)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50"/>
            <a:ext cx="9183756" cy="857250"/>
          </a:xfrm>
        </p:spPr>
        <p:txBody>
          <a:bodyPr>
            <a:noAutofit/>
          </a:bodyPr>
          <a:lstStyle/>
          <a:p>
            <a:r>
              <a:rPr lang="en-US" sz="3860" dirty="0"/>
              <a:t>Example-based help-forum interaction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FC35-8581-2540-BBFB-5CB35188AE8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2" descr="http://media02.hongkiat.com/geek-is-new-cool/geek.jpg">
            <a:extLst>
              <a:ext uri="{FF2B5EF4-FFF2-40B4-BE49-F238E27FC236}">
                <a16:creationId xmlns:a16="http://schemas.microsoft.com/office/drawing/2014/main" id="{09C11914-FB0B-4567-B74E-079D49684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943" y="2086172"/>
            <a:ext cx="1348337" cy="134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rved Down Arrow 11">
            <a:extLst>
              <a:ext uri="{FF2B5EF4-FFF2-40B4-BE49-F238E27FC236}">
                <a16:creationId xmlns:a16="http://schemas.microsoft.com/office/drawing/2014/main" id="{C9F64BCE-7372-47D4-B937-45979B8555D3}"/>
              </a:ext>
            </a:extLst>
          </p:cNvPr>
          <p:cNvSpPr/>
          <p:nvPr/>
        </p:nvSpPr>
        <p:spPr>
          <a:xfrm>
            <a:off x="2596301" y="1938530"/>
            <a:ext cx="4874178" cy="76944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urved Down Arrow 12">
            <a:extLst>
              <a:ext uri="{FF2B5EF4-FFF2-40B4-BE49-F238E27FC236}">
                <a16:creationId xmlns:a16="http://schemas.microsoft.com/office/drawing/2014/main" id="{F0EAAEDF-4EAD-4D04-9A0D-E522B08F04E5}"/>
              </a:ext>
            </a:extLst>
          </p:cNvPr>
          <p:cNvSpPr/>
          <p:nvPr/>
        </p:nvSpPr>
        <p:spPr>
          <a:xfrm rot="10800000">
            <a:off x="2693287" y="3211409"/>
            <a:ext cx="4548410" cy="64897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7B3D66-56EB-4960-A8FD-FB86025E49E7}"/>
              </a:ext>
            </a:extLst>
          </p:cNvPr>
          <p:cNvSpPr txBox="1"/>
          <p:nvPr/>
        </p:nvSpPr>
        <p:spPr>
          <a:xfrm>
            <a:off x="3239220" y="1401719"/>
            <a:ext cx="425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Segoe UI" panose="020B0502040204020203" pitchFamily="34" charset="0"/>
              </a:rPr>
              <a:t>300_w5_aniSh_c1_b </a:t>
            </a:r>
            <a:r>
              <a:rPr lang="en-US" sz="2400" dirty="0">
                <a:cs typeface="Segoe UI" panose="020B0502040204020203" pitchFamily="34" charset="0"/>
                <a:sym typeface="Wingdings" panose="05000000000000000000" pitchFamily="2" charset="2"/>
              </a:rPr>
              <a:t> w5</a:t>
            </a:r>
            <a:endParaRPr lang="en-US" sz="2400" dirty="0">
              <a:cs typeface="Segoe UI" panose="020B05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70EF29-9FD7-47F5-BC31-7C401647FA7B}"/>
              </a:ext>
            </a:extLst>
          </p:cNvPr>
          <p:cNvGrpSpPr>
            <a:grpSpLocks noChangeAspect="1"/>
          </p:cNvGrpSpPr>
          <p:nvPr/>
        </p:nvGrpSpPr>
        <p:grpSpPr>
          <a:xfrm>
            <a:off x="43594" y="1935700"/>
            <a:ext cx="2519054" cy="1523161"/>
            <a:chOff x="595628" y="2489008"/>
            <a:chExt cx="6588792" cy="3734543"/>
          </a:xfrm>
        </p:grpSpPr>
        <p:pic>
          <p:nvPicPr>
            <p:cNvPr id="11" name="Picture 8" descr="http://c.dryicons.com/images/icon_sets/coquette_part_7_icons_set/png/128x128/female_male_users.png">
              <a:extLst>
                <a:ext uri="{FF2B5EF4-FFF2-40B4-BE49-F238E27FC236}">
                  <a16:creationId xmlns:a16="http://schemas.microsoft.com/office/drawing/2014/main" id="{FCDA3B0B-72FB-497D-B6EA-B82488F3F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352" y="2583899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s://cdn1.iconfinder.com/data/icons/dellipack/256/people.png">
              <a:extLst>
                <a:ext uri="{FF2B5EF4-FFF2-40B4-BE49-F238E27FC236}">
                  <a16:creationId xmlns:a16="http://schemas.microsoft.com/office/drawing/2014/main" id="{6B2339B1-E083-4C3A-B672-F5550B75B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287" y="2711916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http://c.dryicons.com/images/icon_sets/coquette_part_7_icons_set/png/128x128/female_male_users.png">
              <a:extLst>
                <a:ext uri="{FF2B5EF4-FFF2-40B4-BE49-F238E27FC236}">
                  <a16:creationId xmlns:a16="http://schemas.microsoft.com/office/drawing/2014/main" id="{EE749419-03B8-4F57-8C33-1BF419F6C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36" y="2489008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s://cdn1.iconfinder.com/data/icons/dellipack/256/people.png">
              <a:extLst>
                <a:ext uri="{FF2B5EF4-FFF2-40B4-BE49-F238E27FC236}">
                  <a16:creationId xmlns:a16="http://schemas.microsoft.com/office/drawing/2014/main" id="{6FE68CA4-37DE-4344-BBF2-59AD20089E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671" y="261702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http://c.dryicons.com/images/icon_sets/coquette_part_7_icons_set/png/128x128/female_male_users.png">
              <a:extLst>
                <a:ext uri="{FF2B5EF4-FFF2-40B4-BE49-F238E27FC236}">
                  <a16:creationId xmlns:a16="http://schemas.microsoft.com/office/drawing/2014/main" id="{7243E58D-5D52-415B-A6FB-C0DD560B9D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248" y="3199595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https://cdn1.iconfinder.com/data/icons/dellipack/256/people.png">
              <a:extLst>
                <a:ext uri="{FF2B5EF4-FFF2-40B4-BE49-F238E27FC236}">
                  <a16:creationId xmlns:a16="http://schemas.microsoft.com/office/drawing/2014/main" id="{6EB34812-C04A-40CA-9FBF-980F7C0846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183" y="3327612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http://c.dryicons.com/images/icon_sets/coquette_part_7_icons_set/png/128x128/female_male_users.png">
              <a:extLst>
                <a:ext uri="{FF2B5EF4-FFF2-40B4-BE49-F238E27FC236}">
                  <a16:creationId xmlns:a16="http://schemas.microsoft.com/office/drawing/2014/main" id="{2C711140-3A2E-492C-A2D4-7FFF68988E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28" y="3732995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s://cdn1.iconfinder.com/data/icons/dellipack/256/people.png">
              <a:extLst>
                <a:ext uri="{FF2B5EF4-FFF2-40B4-BE49-F238E27FC236}">
                  <a16:creationId xmlns:a16="http://schemas.microsoft.com/office/drawing/2014/main" id="{B47829D4-3AD2-4196-9B47-3265B53256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647" y="400771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http://c.dryicons.com/images/icon_sets/coquette_part_7_icons_set/png/128x128/female_male_users.png">
              <a:extLst>
                <a:ext uri="{FF2B5EF4-FFF2-40B4-BE49-F238E27FC236}">
                  <a16:creationId xmlns:a16="http://schemas.microsoft.com/office/drawing/2014/main" id="{07D521BE-5C29-4D86-AD9B-D3B2074EEA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352" y="4119628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s://cdn1.iconfinder.com/data/icons/dellipack/256/people.png">
              <a:extLst>
                <a:ext uri="{FF2B5EF4-FFF2-40B4-BE49-F238E27FC236}">
                  <a16:creationId xmlns:a16="http://schemas.microsoft.com/office/drawing/2014/main" id="{50AE154F-36B6-4791-9CF2-3F4C00097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497" y="385922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F446F0B-744E-4A21-937A-4DC8301259B7}"/>
              </a:ext>
            </a:extLst>
          </p:cNvPr>
          <p:cNvSpPr txBox="1"/>
          <p:nvPr/>
        </p:nvSpPr>
        <p:spPr>
          <a:xfrm>
            <a:off x="3060799" y="1026943"/>
            <a:ext cx="449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Segoe UI" panose="020B0502040204020203" pitchFamily="34" charset="0"/>
              </a:rPr>
              <a:t>300_w30_aniSh_c1_b </a:t>
            </a:r>
            <a:r>
              <a:rPr lang="en-US" sz="2400" dirty="0">
                <a:cs typeface="Segoe UI" panose="020B0502040204020203" pitchFamily="34" charset="0"/>
                <a:sym typeface="Wingdings" panose="05000000000000000000" pitchFamily="2" charset="2"/>
              </a:rPr>
              <a:t> w30</a:t>
            </a:r>
            <a:endParaRPr lang="en-US" sz="2400" dirty="0">
              <a:cs typeface="Segoe UI" panose="020B0502040204020203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CB82DB-6CA1-4396-BD02-A2EC5AFF6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0218" y="2600760"/>
            <a:ext cx="2939843" cy="438238"/>
          </a:xfrm>
          <a:prstGeom prst="rect">
            <a:avLst/>
          </a:prstGeom>
          <a:ln w="34925">
            <a:solidFill>
              <a:srgbClr val="FFFF00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29D4DB0-8E82-40FB-A513-906A551AA956}"/>
              </a:ext>
            </a:extLst>
          </p:cNvPr>
          <p:cNvSpPr txBox="1"/>
          <p:nvPr/>
        </p:nvSpPr>
        <p:spPr>
          <a:xfrm>
            <a:off x="4038208" y="3317893"/>
            <a:ext cx="227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cs typeface="Segoe UI" panose="020B0502040204020203" pitchFamily="34" charset="0"/>
              </a:rPr>
              <a:t>=MID(B1,5,2)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E226C3-77B1-496F-8BE3-AB34E81C1B0E}"/>
              </a:ext>
            </a:extLst>
          </p:cNvPr>
          <p:cNvSpPr txBox="1"/>
          <p:nvPr/>
        </p:nvSpPr>
        <p:spPr>
          <a:xfrm>
            <a:off x="2461551" y="3895214"/>
            <a:ext cx="668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dirty="0">
                <a:latin typeface="+mj-lt"/>
                <a:cs typeface="Segoe UI" panose="020B0502040204020203" pitchFamily="34" charset="0"/>
              </a:rPr>
              <a:t>=MID(B1,FIND(“_”,$B:$B)+1, FIND(“_”,REPLACE($B:$B,1,FIND(“_”,$B:$B),””))-1)</a:t>
            </a:r>
          </a:p>
        </p:txBody>
      </p:sp>
    </p:spTree>
    <p:extLst>
      <p:ext uri="{BB962C8B-B14F-4D97-AF65-F5344CB8AC3E}">
        <p14:creationId xmlns:p14="http://schemas.microsoft.com/office/powerpoint/2010/main" val="183481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 animBg="1"/>
      <p:bldP spid="21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47" y="967409"/>
            <a:ext cx="9151007" cy="3627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Synthesis of intended programs from just the input.</a:t>
            </a:r>
          </a:p>
          <a:p>
            <a:pPr marL="0" indent="0">
              <a:buNone/>
            </a:pPr>
            <a:r>
              <a:rPr lang="en-US" sz="2600" dirty="0"/>
              <a:t>Predictive Synthesis </a:t>
            </a:r>
            <a:r>
              <a:rPr lang="en-US" sz="2600" b="1" dirty="0">
                <a:solidFill>
                  <a:srgbClr val="00B0F0"/>
                </a:solidFill>
              </a:rPr>
              <a:t>:</a:t>
            </a:r>
            <a:r>
              <a:rPr lang="en-US" sz="2600" dirty="0"/>
              <a:t> PBE </a:t>
            </a:r>
            <a:r>
              <a:rPr lang="en-US" sz="2600" b="1" dirty="0">
                <a:solidFill>
                  <a:srgbClr val="00B0F0"/>
                </a:solidFill>
              </a:rPr>
              <a:t>:: </a:t>
            </a:r>
            <a:r>
              <a:rPr lang="en-US" sz="2600" dirty="0"/>
              <a:t>Unsupervised </a:t>
            </a:r>
            <a:r>
              <a:rPr lang="en-US" sz="2600" b="1" dirty="0">
                <a:solidFill>
                  <a:srgbClr val="00B0F0"/>
                </a:solidFill>
              </a:rPr>
              <a:t>:</a:t>
            </a:r>
            <a:r>
              <a:rPr lang="en-US" sz="2600" dirty="0"/>
              <a:t> Supervised ML</a:t>
            </a:r>
            <a:endParaRPr lang="en-US" sz="2600" dirty="0">
              <a:latin typeface="+mn-lt"/>
            </a:endParaRPr>
          </a:p>
          <a:p>
            <a:pPr marL="0" indent="0">
              <a:buNone/>
            </a:pPr>
            <a:endParaRPr lang="en-US" sz="2600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+mn-lt"/>
              </a:rPr>
              <a:t>Applications:</a:t>
            </a:r>
            <a:r>
              <a:rPr lang="en-US" dirty="0">
                <a:latin typeface="+mn-lt"/>
              </a:rPr>
              <a:t> Tabular data extraction, Join, Sort, Split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+mn-lt"/>
              </a:rPr>
              <a:t>Key Idea</a:t>
            </a:r>
            <a:r>
              <a:rPr lang="en-US" dirty="0">
                <a:latin typeface="+mn-lt"/>
              </a:rPr>
              <a:t>: Structure inference over inputs</a:t>
            </a:r>
          </a:p>
          <a:p>
            <a:pPr marL="0" indent="0">
              <a:buNone/>
            </a:pPr>
            <a:endParaRPr lang="en-US" sz="2600" dirty="0">
              <a:latin typeface="+mn-lt"/>
            </a:endParaRPr>
          </a:p>
          <a:p>
            <a:pPr marL="0" indent="0">
              <a:buNone/>
            </a:pPr>
            <a:endParaRPr lang="en-US" sz="2600" dirty="0">
              <a:latin typeface="+mn-lt"/>
            </a:endParaRPr>
          </a:p>
          <a:p>
            <a:pPr marL="0" indent="0">
              <a:buNone/>
            </a:pPr>
            <a:endParaRPr lang="en-US" sz="2600" dirty="0">
              <a:latin typeface="+mn-lt"/>
            </a:endParaRPr>
          </a:p>
          <a:p>
            <a:pPr marL="0" indent="0">
              <a:buNone/>
            </a:pPr>
            <a:endParaRPr lang="en-US" sz="3000" dirty="0">
              <a:solidFill>
                <a:srgbClr val="00B0F0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FC35-8581-2540-BBFB-5CB35188AE8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675885"/>
            <a:ext cx="5379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schemeClr val="bg1"/>
                </a:solidFill>
                <a:cs typeface="Calibri" panose="020F0502020204030204" pitchFamily="34" charset="0"/>
              </a:rPr>
              <a:t>“Automated Data Extraction using Predictive Program Synthesis”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[AAAI 2017] Mohammad Raza,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266796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 of Readable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1" y="781072"/>
            <a:ext cx="8527774" cy="399094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/>
              <a:t>Synthesis in target language of choice.</a:t>
            </a:r>
          </a:p>
          <a:p>
            <a:r>
              <a:rPr lang="en-US" sz="3400" dirty="0"/>
              <a:t>Python, R, Scala, PySpark</a:t>
            </a:r>
            <a:endParaRPr lang="en-US" sz="34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400" dirty="0">
                <a:solidFill>
                  <a:srgbClr val="00B0F0"/>
                </a:solidFill>
              </a:rPr>
              <a:t>Advantages</a:t>
            </a:r>
            <a:r>
              <a:rPr lang="en-US" sz="3400" dirty="0"/>
              <a:t>: </a:t>
            </a:r>
          </a:p>
          <a:p>
            <a:r>
              <a:rPr lang="en-US" sz="3400" dirty="0"/>
              <a:t>Transparency</a:t>
            </a:r>
          </a:p>
          <a:p>
            <a:r>
              <a:rPr lang="en-US" sz="3400" dirty="0"/>
              <a:t>Education</a:t>
            </a:r>
          </a:p>
          <a:p>
            <a:r>
              <a:rPr lang="en-US" sz="3400" dirty="0"/>
              <a:t>Integration with existing workflows in IDEs, Notebooks</a:t>
            </a:r>
            <a:endParaRPr lang="en-US" sz="34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400" dirty="0">
                <a:solidFill>
                  <a:srgbClr val="00B0F0"/>
                </a:solidFill>
              </a:rPr>
              <a:t>Challenges</a:t>
            </a:r>
            <a:r>
              <a:rPr lang="en-US" sz="3400" dirty="0"/>
              <a:t>: Quantify readability, Quantitative PBE </a:t>
            </a:r>
            <a:endParaRPr lang="en-US" sz="34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400" dirty="0">
                <a:solidFill>
                  <a:srgbClr val="00B0F0"/>
                </a:solidFill>
              </a:rPr>
              <a:t>Key Idea</a:t>
            </a:r>
            <a:r>
              <a:rPr lang="en-US" sz="3400" dirty="0"/>
              <a:t>: Observationally-equivalent (but non-semantic preserving) transformation of an intended program</a:t>
            </a:r>
          </a:p>
          <a:p>
            <a:endParaRPr lang="en-US" dirty="0"/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FC35-8581-2540-BBFB-5CB35188AE8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29" y="29"/>
            <a:ext cx="901437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 Synthesis meets Notebooks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7409"/>
            <a:ext cx="8527774" cy="36272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00B0F0"/>
                </a:solidFill>
                <a:latin typeface="+mn-lt"/>
              </a:rPr>
              <a:t>A match made in heaven!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PS can synthesize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small code fragments</a:t>
            </a:r>
            <a:r>
              <a:rPr lang="en-US" dirty="0">
                <a:latin typeface="+mn-lt"/>
              </a:rPr>
              <a:t>. Sufficient for notebook cell-based programming.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PS can synthesize code in different languages. 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A good solution for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polyglot challenge</a:t>
            </a:r>
            <a:r>
              <a:rPr lang="en-US" dirty="0">
                <a:latin typeface="+mn-lt"/>
              </a:rPr>
              <a:t> in notebooks.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PS needs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interactivity</a:t>
            </a:r>
            <a:r>
              <a:rPr lang="en-US" dirty="0">
                <a:latin typeface="+mn-lt"/>
              </a:rPr>
              <a:t>. </a:t>
            </a:r>
            <a:r>
              <a:rPr lang="en-US" sz="3000" dirty="0">
                <a:latin typeface="+mn-lt"/>
              </a:rPr>
              <a:t>Notebooks provide that.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FC35-8581-2540-BBFB-5CB35188AE8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4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847" y="-95311"/>
            <a:ext cx="9322144" cy="857250"/>
          </a:xfrm>
        </p:spPr>
        <p:txBody>
          <a:bodyPr>
            <a:normAutofit/>
          </a:bodyPr>
          <a:lstStyle/>
          <a:p>
            <a:r>
              <a:rPr lang="en-US" dirty="0"/>
              <a:t>Other Topics in Program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0" y="738202"/>
            <a:ext cx="9078919" cy="403974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Search methodology</a:t>
            </a:r>
            <a:r>
              <a:rPr lang="en-US" dirty="0"/>
              <a:t>: Code repositories </a:t>
            </a:r>
            <a:r>
              <a:rPr lang="en-US" sz="1900" dirty="0"/>
              <a:t>[Murali et.al., ICLR 2018]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>
                <a:solidFill>
                  <a:srgbClr val="0070C0"/>
                </a:solidFill>
              </a:rPr>
              <a:t>Language</a:t>
            </a:r>
            <a:r>
              <a:rPr lang="en-US" dirty="0"/>
              <a:t>: Neural program induction</a:t>
            </a:r>
          </a:p>
          <a:p>
            <a:pPr lvl="1"/>
            <a:r>
              <a:rPr lang="en-US" sz="1900" dirty="0"/>
              <a:t>[Graves et al., 2014; Reed &amp; De Freitas, 2016; </a:t>
            </a:r>
            <a:r>
              <a:rPr lang="en-US" sz="1900" dirty="0" err="1"/>
              <a:t>Zaremba</a:t>
            </a:r>
            <a:r>
              <a:rPr lang="en-US" sz="1900" dirty="0"/>
              <a:t> et al., 2016]</a:t>
            </a:r>
          </a:p>
          <a:p>
            <a:endParaRPr lang="en-US" sz="700" dirty="0"/>
          </a:p>
          <a:p>
            <a:endParaRPr lang="en-US" sz="700" dirty="0"/>
          </a:p>
          <a:p>
            <a:r>
              <a:rPr lang="en-US" dirty="0">
                <a:solidFill>
                  <a:srgbClr val="0070C0"/>
                </a:solidFill>
              </a:rPr>
              <a:t>Intent specification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Natural language </a:t>
            </a:r>
            <a:r>
              <a:rPr lang="en-US" sz="1900" dirty="0"/>
              <a:t>[Huang et.al., NAACL-HLT 2018; Gulwani, Marron SIGMOD 20</a:t>
            </a:r>
            <a:r>
              <a:rPr lang="en-US" sz="2000" dirty="0"/>
              <a:t>14, Shin et al. </a:t>
            </a:r>
            <a:r>
              <a:rPr lang="en-US" sz="2000" dirty="0" err="1"/>
              <a:t>NeurIPS</a:t>
            </a:r>
            <a:r>
              <a:rPr lang="en-US" sz="2000" dirty="0"/>
              <a:t> 2019</a:t>
            </a:r>
            <a:r>
              <a:rPr lang="en-US" sz="1900" dirty="0"/>
              <a:t>]</a:t>
            </a:r>
          </a:p>
          <a:p>
            <a:pPr lvl="1"/>
            <a:r>
              <a:rPr lang="en-US" dirty="0"/>
              <a:t>Conversational pair programming</a:t>
            </a:r>
          </a:p>
          <a:p>
            <a:endParaRPr lang="en-US" sz="600" dirty="0"/>
          </a:p>
          <a:p>
            <a:r>
              <a:rPr lang="en-US" dirty="0">
                <a:solidFill>
                  <a:srgbClr val="0070C0"/>
                </a:solidFill>
              </a:rPr>
              <a:t>Applications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Super-optimization for model training/inference</a:t>
            </a:r>
          </a:p>
          <a:p>
            <a:pPr lvl="1"/>
            <a:r>
              <a:rPr lang="en-US" dirty="0"/>
              <a:t>Personalized Learning </a:t>
            </a:r>
            <a:r>
              <a:rPr lang="en-US" sz="1900" dirty="0"/>
              <a:t>[Gulwani; CACM 2014]</a:t>
            </a:r>
            <a:endParaRPr lang="en-US" sz="19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FC35-8581-2540-BBFB-5CB35188AE8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6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750"/>
            <a:ext cx="9186957" cy="4310063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endParaRPr lang="en-US" sz="2500" i="1" dirty="0">
              <a:latin typeface="+mn-lt"/>
              <a:cs typeface="Segoe UI" panose="020B0502040204020203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2500" i="1" dirty="0">
                <a:latin typeface="+mn-lt"/>
                <a:cs typeface="Segoe UI" panose="020B0502040204020203" pitchFamily="34" charset="0"/>
              </a:rPr>
              <a:t>Program Synthesis: </a:t>
            </a:r>
            <a:r>
              <a:rPr lang="en-US" sz="2500" dirty="0">
                <a:latin typeface="+mn-lt"/>
                <a:cs typeface="Segoe UI" panose="020B0502040204020203" pitchFamily="34" charset="0"/>
              </a:rPr>
              <a:t>key to next-generational programming</a:t>
            </a:r>
            <a:endParaRPr lang="en-US" sz="2400" dirty="0">
              <a:latin typeface="+mn-lt"/>
              <a:cs typeface="Segoe UI" panose="020B0502040204020203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2400" dirty="0">
                <a:latin typeface="+mn-lt"/>
                <a:cs typeface="Segoe UI" panose="020B0502040204020203" pitchFamily="34" charset="0"/>
              </a:rPr>
              <a:t>Future: Multi-modal programming with Examples and NL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+mn-lt"/>
                <a:cs typeface="Segoe UI" panose="020B0502040204020203" pitchFamily="34" charset="0"/>
              </a:rPr>
              <a:t>100x more programmers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+mn-lt"/>
                <a:cs typeface="Segoe UI" panose="020B0502040204020203" pitchFamily="34" charset="0"/>
              </a:rPr>
              <a:t>10-100x productivity increase in several domains.</a:t>
            </a:r>
            <a:endParaRPr lang="en-US" dirty="0">
              <a:latin typeface="+mn-lt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1200" dirty="0">
              <a:latin typeface="+mn-lt"/>
              <a:cs typeface="Segoe UI" panose="020B0502040204020203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2600" dirty="0">
                <a:latin typeface="+mn-lt"/>
                <a:cs typeface="Segoe UI" panose="020B0502040204020203" pitchFamily="34" charset="0"/>
              </a:rPr>
              <a:t>Next-generational AI techniques under the hood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+mn-lt"/>
                <a:cs typeface="Segoe UI" panose="020B0502040204020203" pitchFamily="34" charset="0"/>
              </a:rPr>
              <a:t>Logical Reasoning + Machine Learning</a:t>
            </a:r>
          </a:p>
          <a:p>
            <a:pPr marL="0" indent="0">
              <a:buNone/>
            </a:pPr>
            <a:endParaRPr lang="en-US" sz="1200" dirty="0">
              <a:latin typeface="+mn-lt"/>
              <a:cs typeface="Segoe UI" panose="020B0502040204020203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2550" dirty="0">
              <a:solidFill>
                <a:srgbClr val="81BA3F"/>
              </a:solidFill>
              <a:latin typeface="+mn-lt"/>
              <a:cs typeface="Segoe UI" panose="020B0502040204020203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550" dirty="0">
                <a:solidFill>
                  <a:srgbClr val="81BA3F"/>
                </a:solidFill>
                <a:latin typeface="+mn-lt"/>
                <a:cs typeface="Segoe UI" panose="020B0502040204020203" pitchFamily="34" charset="0"/>
              </a:rPr>
              <a:t>Questions/Feedback: Contact me at </a:t>
            </a:r>
            <a:r>
              <a:rPr lang="en-US" sz="2600" b="1" dirty="0">
                <a:solidFill>
                  <a:srgbClr val="81BA3F"/>
                </a:solidFill>
                <a:latin typeface="+mn-lt"/>
                <a:cs typeface="Segoe UI" panose="020B0502040204020203" pitchFamily="34" charset="0"/>
              </a:rPr>
              <a:t>sumitg@microsoft.com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88" y="-107173"/>
            <a:ext cx="8229600" cy="730787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FC35-8581-2540-BBFB-5CB35188AE8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4608" y="4678594"/>
            <a:ext cx="7277784" cy="436577"/>
          </a:xfrm>
        </p:spPr>
        <p:txBody>
          <a:bodyPr/>
          <a:lstStyle/>
          <a:p>
            <a:r>
              <a:rPr lang="en-US" sz="1400" dirty="0"/>
              <a:t>Microsoft PROSE (</a:t>
            </a:r>
            <a:r>
              <a:rPr lang="en-US" sz="1400" dirty="0" err="1"/>
              <a:t>PROgram</a:t>
            </a:r>
            <a:r>
              <a:rPr lang="en-US" sz="1400" dirty="0"/>
              <a:t> Synthesis by Examples) Framework</a:t>
            </a:r>
          </a:p>
          <a:p>
            <a:r>
              <a:rPr lang="en-US" sz="1400" dirty="0"/>
              <a:t>Available for non-commercial use : https://microsoft.github.io/prose/</a:t>
            </a:r>
          </a:p>
        </p:txBody>
      </p:sp>
    </p:spTree>
    <p:extLst>
      <p:ext uri="{BB962C8B-B14F-4D97-AF65-F5344CB8AC3E}">
        <p14:creationId xmlns:p14="http://schemas.microsoft.com/office/powerpoint/2010/main" val="377227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C17155-36C3-4F89-B521-189D56626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030" y="693923"/>
            <a:ext cx="4867940" cy="3979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89FA13-E798-4DEB-8BA8-31CFECD1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5332"/>
            <a:ext cx="6164470" cy="857250"/>
          </a:xfrm>
        </p:spPr>
        <p:txBody>
          <a:bodyPr/>
          <a:lstStyle/>
          <a:p>
            <a:r>
              <a:rPr lang="en-US" dirty="0"/>
              <a:t>Flash Fill (Excel feature)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5D8A6-F372-417E-B616-C3688D2C2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FC35-8581-2540-BBFB-5CB35188AE8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8D95D9-EF1C-4AAD-A34F-80986C394974}"/>
              </a:ext>
            </a:extLst>
          </p:cNvPr>
          <p:cNvSpPr txBox="1"/>
          <p:nvPr/>
        </p:nvSpPr>
        <p:spPr>
          <a:xfrm>
            <a:off x="0" y="4675885"/>
            <a:ext cx="7115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i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“Automating string processing in spreadsheets using input-output examples”</a:t>
            </a:r>
            <a:r>
              <a:rPr lang="en-US" sz="14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[POPL 2011] Sumit Gulwani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6FD404-9D08-474A-A7E2-1BE059ACB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645" y="1947668"/>
            <a:ext cx="4509158" cy="27609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B8B057-06BA-4B1E-8A48-0D44EB5E40D8}"/>
              </a:ext>
            </a:extLst>
          </p:cNvPr>
          <p:cNvSpPr txBox="1"/>
          <p:nvPr/>
        </p:nvSpPr>
        <p:spPr>
          <a:xfrm>
            <a:off x="2317421" y="1344963"/>
            <a:ext cx="45091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Excel 2013’s coolest new feature that</a:t>
            </a:r>
          </a:p>
          <a:p>
            <a:r>
              <a:rPr lang="en-US" dirty="0">
                <a:latin typeface="Abadi" panose="020B0604020104020204" pitchFamily="34" charset="0"/>
              </a:rPr>
              <a:t>should have been available years ago</a:t>
            </a:r>
          </a:p>
        </p:txBody>
      </p:sp>
    </p:spTree>
    <p:extLst>
      <p:ext uri="{BB962C8B-B14F-4D97-AF65-F5344CB8AC3E}">
        <p14:creationId xmlns:p14="http://schemas.microsoft.com/office/powerpoint/2010/main" val="2656115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7F57A9B-949E-44A1-9050-C98E62A58302}"/>
              </a:ext>
            </a:extLst>
          </p:cNvPr>
          <p:cNvSpPr txBox="1"/>
          <p:nvPr/>
        </p:nvSpPr>
        <p:spPr>
          <a:xfrm>
            <a:off x="-519195" y="4435365"/>
            <a:ext cx="9305159" cy="812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8A723F-BECC-477C-A011-B3E748D5E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262" y="3003776"/>
            <a:ext cx="3586246" cy="2197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66D9B-9329-467E-B83C-5861B2E4D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262" y="-46457"/>
            <a:ext cx="3586246" cy="43244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FC35-8581-2540-BBFB-5CB35188AE8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FC35-8581-2540-BBFB-5CB35188AE8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3540A6-213B-48A6-8A39-48B4915B1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6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FC35-8581-2540-BBFB-5CB35188AE8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48B341-1552-4DD2-A4FE-836A92229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93" y="-94424"/>
            <a:ext cx="8970130" cy="857250"/>
          </a:xfrm>
        </p:spPr>
        <p:txBody>
          <a:bodyPr>
            <a:normAutofit/>
          </a:bodyPr>
          <a:lstStyle/>
          <a:p>
            <a:r>
              <a:rPr lang="en-US" dirty="0"/>
              <a:t>Number, </a:t>
            </a:r>
            <a:r>
              <a:rPr lang="en-US" dirty="0" err="1"/>
              <a:t>DateTime</a:t>
            </a:r>
            <a:r>
              <a:rPr lang="en-US" dirty="0"/>
              <a:t> Transformations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FC35-8581-2540-BBFB-5CB35188AE81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10266" y="858639"/>
          <a:ext cx="5594186" cy="1521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803">
                  <a:extLst>
                    <a:ext uri="{9D8B030D-6E8A-4147-A177-3AD203B41FA5}">
                      <a16:colId xmlns:a16="http://schemas.microsoft.com/office/drawing/2014/main" val="3624971444"/>
                    </a:ext>
                  </a:extLst>
                </a:gridCol>
                <a:gridCol w="4364383">
                  <a:extLst>
                    <a:ext uri="{9D8B030D-6E8A-4147-A177-3AD203B41FA5}">
                      <a16:colId xmlns:a16="http://schemas.microsoft.com/office/drawing/2014/main" val="2352811520"/>
                    </a:ext>
                  </a:extLst>
                </a:gridCol>
              </a:tblGrid>
              <a:tr h="409162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Segoe UI" panose="020B0502040204020203" pitchFamily="34" charset="0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Segoe UI" panose="020B0502040204020203" pitchFamily="34" charset="0"/>
                        </a:rPr>
                        <a:t>Output (round to 2 decimal places)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95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Segoe UI" panose="020B0502040204020203" pitchFamily="34" charset="0"/>
                        </a:rPr>
                        <a:t>123.4567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Segoe UI" panose="020B0502040204020203" pitchFamily="34" charset="0"/>
                        </a:rPr>
                        <a:t>123.46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789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Segoe UI" panose="020B0502040204020203" pitchFamily="34" charset="0"/>
                        </a:rPr>
                        <a:t>123.4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Segoe UI" panose="020B0502040204020203" pitchFamily="34" charset="0"/>
                        </a:rPr>
                        <a:t>123.40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239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Segoe UI" panose="020B0502040204020203" pitchFamily="34" charset="0"/>
                        </a:rPr>
                        <a:t>78.234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Segoe UI" panose="020B0502040204020203" pitchFamily="34" charset="0"/>
                        </a:rPr>
                        <a:t>78.23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78346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04452" y="925903"/>
            <a:ext cx="1658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cs typeface="Segoe UI" panose="020B0502040204020203" pitchFamily="34" charset="0"/>
              </a:rPr>
              <a:t>Excel/C#:</a:t>
            </a:r>
          </a:p>
          <a:p>
            <a:pPr algn="r"/>
            <a:r>
              <a:rPr lang="en-US" sz="2400" dirty="0">
                <a:cs typeface="Segoe UI" panose="020B0502040204020203" pitchFamily="34" charset="0"/>
              </a:rPr>
              <a:t>Python/C: </a:t>
            </a:r>
            <a:endParaRPr lang="en-US" sz="2400" dirty="0">
              <a:solidFill>
                <a:schemeClr val="accent2"/>
              </a:solidFill>
              <a:cs typeface="Segoe UI" panose="020B0502040204020203" pitchFamily="34" charset="0"/>
            </a:endParaRPr>
          </a:p>
          <a:p>
            <a:pPr algn="r"/>
            <a:r>
              <a:rPr lang="en-US" sz="2400" dirty="0">
                <a:cs typeface="Segoe UI" panose="020B0502040204020203" pitchFamily="34" charset="0"/>
              </a:rPr>
              <a:t>Java:</a:t>
            </a:r>
            <a:endParaRPr lang="en-US" sz="2400" dirty="0">
              <a:solidFill>
                <a:schemeClr val="accent2"/>
              </a:solidFill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8285" y="936969"/>
            <a:ext cx="1049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cs typeface="Segoe UI" panose="020B0502040204020203" pitchFamily="34" charset="0"/>
              </a:rPr>
              <a:t>#.00</a:t>
            </a:r>
          </a:p>
          <a:p>
            <a:r>
              <a:rPr lang="en-US" sz="2400" dirty="0">
                <a:solidFill>
                  <a:schemeClr val="accent1"/>
                </a:solidFill>
                <a:cs typeface="Segoe UI" panose="020B0502040204020203" pitchFamily="34" charset="0"/>
              </a:rPr>
              <a:t>.2f</a:t>
            </a:r>
          </a:p>
          <a:p>
            <a:r>
              <a:rPr lang="en-US" sz="2400" dirty="0">
                <a:solidFill>
                  <a:schemeClr val="accent1"/>
                </a:solidFill>
                <a:cs typeface="Segoe UI" panose="020B0502040204020203" pitchFamily="34" charset="0"/>
              </a:rPr>
              <a:t>#.##</a:t>
            </a: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58606" y="2565896"/>
          <a:ext cx="8808279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8160">
                  <a:extLst>
                    <a:ext uri="{9D8B030D-6E8A-4147-A177-3AD203B41FA5}">
                      <a16:colId xmlns:a16="http://schemas.microsoft.com/office/drawing/2014/main" val="1288786668"/>
                    </a:ext>
                  </a:extLst>
                </a:gridCol>
                <a:gridCol w="3850119">
                  <a:extLst>
                    <a:ext uri="{9D8B030D-6E8A-4147-A177-3AD203B41FA5}">
                      <a16:colId xmlns:a16="http://schemas.microsoft.com/office/drawing/2014/main" val="1226431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Segoe UI" panose="020B0502040204020203" pitchFamily="34" charset="0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Segoe UI" panose="020B0502040204020203" pitchFamily="34" charset="0"/>
                        </a:rPr>
                        <a:t>Output (3-hour weekday bucket</a:t>
                      </a:r>
                      <a:r>
                        <a:rPr lang="en-US" baseline="0" dirty="0">
                          <a:latin typeface="+mn-lt"/>
                          <a:cs typeface="Segoe UI" panose="020B0502040204020203" pitchFamily="34" charset="0"/>
                        </a:rPr>
                        <a:t>)</a:t>
                      </a:r>
                      <a:endParaRPr lang="en-US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048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CEDAR AVE &amp; COTTAGE AVE; HORSHAM; </a:t>
                      </a:r>
                      <a:r>
                        <a:rPr 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2015-12-11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@ </a:t>
                      </a:r>
                      <a:r>
                        <a:rPr lang="en-US" sz="1800" b="0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13:34:52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12PM - 3PM</a:t>
                      </a:r>
                      <a:endParaRPr lang="en-US" dirty="0">
                        <a:solidFill>
                          <a:srgbClr val="00B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0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RT202 PKWY; MONTGOMERY; </a:t>
                      </a:r>
                      <a:r>
                        <a:rPr 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2016-01-13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@ </a:t>
                      </a:r>
                      <a:r>
                        <a:rPr lang="en-US" sz="1800" b="0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09:05:41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-Station:STA18;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</a:rPr>
                        <a:t>Wed</a:t>
                      </a:r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, </a:t>
                      </a:r>
                      <a:r>
                        <a:rPr lang="en-US" b="0" i="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</a:rPr>
                        <a:t>9AM - 12PM</a:t>
                      </a:r>
                      <a:endParaRPr lang="en-US" dirty="0">
                        <a:solidFill>
                          <a:srgbClr val="00B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48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UPPER GWYNEDD; </a:t>
                      </a:r>
                      <a:r>
                        <a:rPr 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2015-12-11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@ </a:t>
                      </a:r>
                      <a:r>
                        <a:rPr lang="en-US" sz="1800" b="0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21:11:18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9PM - 12AM</a:t>
                      </a:r>
                      <a:endParaRPr lang="en-US" dirty="0">
                        <a:solidFill>
                          <a:srgbClr val="00B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4445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1" y="4689282"/>
            <a:ext cx="7981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[CAV 2012] </a:t>
            </a:r>
            <a:r>
              <a:rPr lang="en-US" sz="1400" i="1" dirty="0">
                <a:solidFill>
                  <a:schemeClr val="bg1"/>
                </a:solidFill>
                <a:cs typeface="Segoe UI" panose="020B0502040204020203" pitchFamily="34" charset="0"/>
              </a:rPr>
              <a:t>“Synthesizing Number Transformations from Input-Output Examples”; Singh, Gulwani </a:t>
            </a:r>
          </a:p>
          <a:p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[POPL 2015] </a:t>
            </a:r>
            <a:r>
              <a:rPr lang="en-US" sz="1400" i="1" dirty="0">
                <a:solidFill>
                  <a:schemeClr val="bg1"/>
                </a:solidFill>
                <a:cs typeface="Segoe UI" panose="020B0502040204020203" pitchFamily="34" charset="0"/>
              </a:rPr>
              <a:t>“Transforming Spreadsheet data types using Examples”; Singh, Gulwani</a:t>
            </a:r>
          </a:p>
        </p:txBody>
      </p:sp>
    </p:spTree>
    <p:extLst>
      <p:ext uri="{BB962C8B-B14F-4D97-AF65-F5344CB8AC3E}">
        <p14:creationId xmlns:p14="http://schemas.microsoft.com/office/powerpoint/2010/main" val="333482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94827-CDDB-432C-9FB5-8F6F54181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2351"/>
            <a:ext cx="8229600" cy="857250"/>
          </a:xfrm>
        </p:spPr>
        <p:txBody>
          <a:bodyPr/>
          <a:lstStyle/>
          <a:p>
            <a:r>
              <a:rPr lang="en-US" dirty="0"/>
              <a:t>Table Extraction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2B7E0-8192-4A44-B307-C021BD35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FC35-8581-2540-BBFB-5CB35188AE8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251499-660B-4641-8809-7B58EFCEE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76" y="731327"/>
            <a:ext cx="5609724" cy="3680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C3EC4F-AF86-4589-86F5-5D81220B5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907" y="1127026"/>
            <a:ext cx="4279106" cy="2371725"/>
          </a:xfrm>
          <a:prstGeom prst="rect">
            <a:avLst/>
          </a:prstGeom>
        </p:spPr>
      </p:pic>
      <p:sp>
        <p:nvSpPr>
          <p:cNvPr id="8" name="Right Arrow 10">
            <a:extLst>
              <a:ext uri="{FF2B5EF4-FFF2-40B4-BE49-F238E27FC236}">
                <a16:creationId xmlns:a16="http://schemas.microsoft.com/office/drawing/2014/main" id="{2B09B6F6-9640-4B67-AE2B-6B4B5771616D}"/>
              </a:ext>
            </a:extLst>
          </p:cNvPr>
          <p:cNvSpPr/>
          <p:nvPr/>
        </p:nvSpPr>
        <p:spPr>
          <a:xfrm>
            <a:off x="4537110" y="2053763"/>
            <a:ext cx="457200" cy="3169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AFD2A2-C6FD-4DED-B907-B0619EC44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20" y="2903047"/>
            <a:ext cx="8033580" cy="644372"/>
          </a:xfrm>
          <a:prstGeom prst="rect">
            <a:avLst/>
          </a:prstGeom>
          <a:ln w="60325"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B5BEC0-9224-42C3-A8E6-60D57B39A6EC}"/>
              </a:ext>
            </a:extLst>
          </p:cNvPr>
          <p:cNvSpPr txBox="1"/>
          <p:nvPr/>
        </p:nvSpPr>
        <p:spPr>
          <a:xfrm>
            <a:off x="0" y="4675885"/>
            <a:ext cx="503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“</a:t>
            </a:r>
            <a:r>
              <a:rPr lang="en-US" sz="1400" i="1" dirty="0" err="1">
                <a:solidFill>
                  <a:schemeClr val="bg1"/>
                </a:solidFill>
                <a:cs typeface="Segoe UI" panose="020B0502040204020203" pitchFamily="34" charset="0"/>
              </a:rPr>
              <a:t>FlashExtract</a:t>
            </a:r>
            <a:r>
              <a:rPr lang="en-US" sz="1400" i="1" dirty="0">
                <a:solidFill>
                  <a:schemeClr val="bg1"/>
                </a:solidFill>
                <a:cs typeface="Segoe UI" panose="020B0502040204020203" pitchFamily="34" charset="0"/>
              </a:rPr>
              <a:t>: A Framework for data extraction by examples”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[PLDI 2014]</a:t>
            </a:r>
            <a:r>
              <a:rPr lang="en-US" sz="1400" i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Vu Le,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24450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44" y="-112929"/>
            <a:ext cx="4572000" cy="857250"/>
          </a:xfrm>
        </p:spPr>
        <p:txBody>
          <a:bodyPr/>
          <a:lstStyle/>
          <a:p>
            <a:r>
              <a:rPr lang="en-US" dirty="0"/>
              <a:t>Table Reshaping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FC35-8581-2540-BBFB-5CB35188AE8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9233" y="3761248"/>
            <a:ext cx="9140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2400" dirty="0">
                <a:latin typeface="+mj-lt"/>
                <a:cs typeface="Segoe UI" panose="020B0502040204020203" pitchFamily="34" charset="0"/>
              </a:rPr>
              <a:t>50% spreadsheets are semi-structured. </a:t>
            </a:r>
          </a:p>
          <a:p>
            <a:pPr indent="-114300"/>
            <a:r>
              <a:rPr lang="en-US" sz="2400" dirty="0">
                <a:latin typeface="+mj-lt"/>
                <a:cs typeface="Segoe UI" panose="020B0502040204020203" pitchFamily="34" charset="0"/>
              </a:rPr>
              <a:t>KPMG, Deloitte budget millions of dollars for normalization.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B5BEC0-9224-42C3-A8E6-60D57B39A6EC}"/>
              </a:ext>
            </a:extLst>
          </p:cNvPr>
          <p:cNvSpPr txBox="1"/>
          <p:nvPr/>
        </p:nvSpPr>
        <p:spPr>
          <a:xfrm>
            <a:off x="574442" y="4689082"/>
            <a:ext cx="8129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“</a:t>
            </a:r>
            <a:r>
              <a:rPr lang="en-US" sz="1400" i="1" dirty="0" err="1">
                <a:solidFill>
                  <a:schemeClr val="bg1"/>
                </a:solidFill>
                <a:cs typeface="Segoe UI" panose="020B0502040204020203" pitchFamily="34" charset="0"/>
              </a:rPr>
              <a:t>FlashRelate</a:t>
            </a:r>
            <a:r>
              <a:rPr lang="en-US" sz="1400" i="1" dirty="0">
                <a:solidFill>
                  <a:schemeClr val="bg1"/>
                </a:solidFill>
                <a:cs typeface="Segoe UI" panose="020B0502040204020203" pitchFamily="34" charset="0"/>
              </a:rPr>
              <a:t>: Extracting Relational Data from Semi-Structured Spreadsheets Using Examples”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[PLDI 2015]</a:t>
            </a:r>
            <a:r>
              <a:rPr lang="en-US" sz="1400" i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Dan Barowy, Sumit Gulwani, Ted Hart, Ben Zorn</a:t>
            </a:r>
          </a:p>
        </p:txBody>
      </p:sp>
      <p:sp>
        <p:nvSpPr>
          <p:cNvPr id="28" name="Arrow: Right 30"/>
          <p:cNvSpPr/>
          <p:nvPr/>
        </p:nvSpPr>
        <p:spPr>
          <a:xfrm>
            <a:off x="3632886" y="2077680"/>
            <a:ext cx="1346887" cy="208320"/>
          </a:xfrm>
          <a:prstGeom prst="rightArrow">
            <a:avLst/>
          </a:prstGeom>
          <a:solidFill>
            <a:srgbClr val="97C73F"/>
          </a:solidFill>
          <a:ln>
            <a:solidFill>
              <a:srgbClr val="81B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>
              <a:solidFill>
                <a:srgbClr val="00B0F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9234" y="784562"/>
          <a:ext cx="3497750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2290">
                  <a:extLst>
                    <a:ext uri="{9D8B030D-6E8A-4147-A177-3AD203B41FA5}">
                      <a16:colId xmlns:a16="http://schemas.microsoft.com/office/drawing/2014/main" val="2506765282"/>
                    </a:ext>
                  </a:extLst>
                </a:gridCol>
                <a:gridCol w="2015460">
                  <a:extLst>
                    <a:ext uri="{9D8B030D-6E8A-4147-A177-3AD203B41FA5}">
                      <a16:colId xmlns:a16="http://schemas.microsoft.com/office/drawing/2014/main" val="2739823478"/>
                    </a:ext>
                  </a:extLst>
                </a:gridCol>
              </a:tblGrid>
              <a:tr h="303301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Bureau of I.A.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852851"/>
                  </a:ext>
                </a:extLst>
              </a:tr>
              <a:tr h="309827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Regional Dir.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Numbers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069594"/>
                  </a:ext>
                </a:extLst>
              </a:tr>
              <a:tr h="309827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Niles 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Tel: (800)645-8397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698745"/>
                  </a:ext>
                </a:extLst>
              </a:tr>
              <a:tr h="309827">
                <a:tc>
                  <a:txBody>
                    <a:bodyPr/>
                    <a:lstStyle/>
                    <a:p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Fax: (907)586-7252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361893"/>
                  </a:ext>
                </a:extLst>
              </a:tr>
              <a:tr h="309827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Jean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Tel: (918)781-4600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045728"/>
                  </a:ext>
                </a:extLst>
              </a:tr>
              <a:tr h="309827">
                <a:tc>
                  <a:txBody>
                    <a:bodyPr/>
                    <a:lstStyle/>
                    <a:p>
                      <a:endParaRPr lang="en-US" sz="16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Fax: (918)781-4604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579071"/>
                  </a:ext>
                </a:extLst>
              </a:tr>
              <a:tr h="309827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Frank 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Tel: (615)564-6500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232459"/>
                  </a:ext>
                </a:extLst>
              </a:tr>
              <a:tr h="309827">
                <a:tc>
                  <a:txBody>
                    <a:bodyPr/>
                    <a:lstStyle/>
                    <a:p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Fax: (615)564-6701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833167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5032554" y="1441621"/>
          <a:ext cx="4057900" cy="13681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6355">
                  <a:extLst>
                    <a:ext uri="{9D8B030D-6E8A-4147-A177-3AD203B41FA5}">
                      <a16:colId xmlns:a16="http://schemas.microsoft.com/office/drawing/2014/main" val="1861476922"/>
                    </a:ext>
                  </a:extLst>
                </a:gridCol>
                <a:gridCol w="1544594">
                  <a:extLst>
                    <a:ext uri="{9D8B030D-6E8A-4147-A177-3AD203B41FA5}">
                      <a16:colId xmlns:a16="http://schemas.microsoft.com/office/drawing/2014/main" val="794783608"/>
                    </a:ext>
                  </a:extLst>
                </a:gridCol>
                <a:gridCol w="1556951">
                  <a:extLst>
                    <a:ext uri="{9D8B030D-6E8A-4147-A177-3AD203B41FA5}">
                      <a16:colId xmlns:a16="http://schemas.microsoft.com/office/drawing/2014/main" val="799098621"/>
                    </a:ext>
                  </a:extLst>
                </a:gridCol>
              </a:tblGrid>
              <a:tr h="30842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42087"/>
                  </a:ext>
                </a:extLst>
              </a:tr>
              <a:tr h="327543">
                <a:tc>
                  <a:txBody>
                    <a:bodyPr/>
                    <a:lstStyle/>
                    <a:p>
                      <a:r>
                        <a:rPr lang="en-US" sz="1600" dirty="0"/>
                        <a:t>Niles 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(800)645-8397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(907)586-7252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378474"/>
                  </a:ext>
                </a:extLst>
              </a:tr>
              <a:tr h="327543">
                <a:tc>
                  <a:txBody>
                    <a:bodyPr/>
                    <a:lstStyle/>
                    <a:p>
                      <a:r>
                        <a:rPr lang="en-US" sz="1600" dirty="0"/>
                        <a:t>Jean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(918)781-4600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(918)781-4604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063605"/>
                  </a:ext>
                </a:extLst>
              </a:tr>
              <a:tr h="362283">
                <a:tc>
                  <a:txBody>
                    <a:bodyPr/>
                    <a:lstStyle/>
                    <a:p>
                      <a:r>
                        <a:rPr lang="en-US" sz="1600" dirty="0"/>
                        <a:t>Frank 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(615)564-6500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(615)564-6701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75563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537959" y="1699617"/>
            <a:ext cx="153673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solidFill>
                  <a:srgbClr val="00B0F0"/>
                </a:solidFill>
              </a:rPr>
              <a:t>FlashRelate</a:t>
            </a:r>
            <a:endParaRPr lang="en-US" sz="1900" dirty="0">
              <a:solidFill>
                <a:srgbClr val="00B0F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04795" y="2273508"/>
            <a:ext cx="14699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0B0F0"/>
                </a:solidFill>
              </a:rPr>
              <a:t>From few examples of rows in output table </a:t>
            </a:r>
          </a:p>
        </p:txBody>
      </p:sp>
    </p:spTree>
    <p:extLst>
      <p:ext uri="{BB962C8B-B14F-4D97-AF65-F5344CB8AC3E}">
        <p14:creationId xmlns:p14="http://schemas.microsoft.com/office/powerpoint/2010/main" val="4976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64863"/>
      </a:dk2>
      <a:lt2>
        <a:srgbClr val="EEECE1"/>
      </a:lt2>
      <a:accent1>
        <a:srgbClr val="2D8EC5"/>
      </a:accent1>
      <a:accent2>
        <a:srgbClr val="9B6897"/>
      </a:accent2>
      <a:accent3>
        <a:srgbClr val="8FC230"/>
      </a:accent3>
      <a:accent4>
        <a:srgbClr val="EEB411"/>
      </a:accent4>
      <a:accent5>
        <a:srgbClr val="6AB2BF"/>
      </a:accent5>
      <a:accent6>
        <a:srgbClr val="F74C3C"/>
      </a:accent6>
      <a:hlink>
        <a:srgbClr val="1F80CC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FC23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IS2018-Speaker-Template" id="{582CA8B9-06B3-5340-BEB0-23EA48B3DC9B}" vid="{6E505970-0966-B24A-A2A4-92D2258EB3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A780781D5D9C48A817AD60013E9151" ma:contentTypeVersion="9" ma:contentTypeDescription="Create a new document." ma:contentTypeScope="" ma:versionID="099023509f06df03712aac77148a48c7">
  <xsd:schema xmlns:xsd="http://www.w3.org/2001/XMLSchema" xmlns:xs="http://www.w3.org/2001/XMLSchema" xmlns:p="http://schemas.microsoft.com/office/2006/metadata/properties" xmlns:ns1="http://schemas.microsoft.com/sharepoint/v3" xmlns:ns2="a3274ee3-1c8f-4102-84b0-bcc843c5a490" xmlns:ns3="cb8dfcfc-7c74-40d3-87fa-2541c8241214" targetNamespace="http://schemas.microsoft.com/office/2006/metadata/properties" ma:root="true" ma:fieldsID="d6ea88c6959205d22b9494919a21361b" ns1:_="" ns2:_="" ns3:_="">
    <xsd:import namespace="http://schemas.microsoft.com/sharepoint/v3"/>
    <xsd:import namespace="a3274ee3-1c8f-4102-84b0-bcc843c5a490"/>
    <xsd:import namespace="cb8dfcfc-7c74-40d3-87fa-2541c824121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274ee3-1c8f-4102-84b0-bcc843c5a4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dfcfc-7c74-40d3-87fa-2541c824121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6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7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16E6935-B7E1-4D9B-A012-48FDEC2A9F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3274ee3-1c8f-4102-84b0-bcc843c5a490"/>
    <ds:schemaRef ds:uri="cb8dfcfc-7c74-40d3-87fa-2541c82412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5D8191-0720-4593-9550-43DF34B561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FBD43C-61FB-4AC0-A50C-E1CF74C12D80}">
  <ds:schemaRefs>
    <ds:schemaRef ds:uri="http://schemas.microsoft.com/office/2006/metadata/properties"/>
    <ds:schemaRef ds:uri="http://schemas.microsoft.com/office/2006/documentManagement/types"/>
    <ds:schemaRef ds:uri="a3274ee3-1c8f-4102-84b0-bcc843c5a490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cb8dfcfc-7c74-40d3-87fa-2541c8241214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SAIS2018-Speaker-Template</Template>
  <TotalTime>9292</TotalTime>
  <Words>1510</Words>
  <Application>Microsoft Office PowerPoint</Application>
  <PresentationFormat>On-screen Show (16:9)</PresentationFormat>
  <Paragraphs>339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MingLiU_HKSCS-ExtB</vt:lpstr>
      <vt:lpstr>Abadi</vt:lpstr>
      <vt:lpstr>Arial</vt:lpstr>
      <vt:lpstr>Calibri</vt:lpstr>
      <vt:lpstr>Cambria Math</vt:lpstr>
      <vt:lpstr>Consolas</vt:lpstr>
      <vt:lpstr>Segoe UI</vt:lpstr>
      <vt:lpstr>Segoe UI Semilight</vt:lpstr>
      <vt:lpstr>Wingdings</vt:lpstr>
      <vt:lpstr>Office Theme</vt:lpstr>
      <vt:lpstr>PowerPoint Presentation</vt:lpstr>
      <vt:lpstr>Example-based help-forum interaction</vt:lpstr>
      <vt:lpstr>Flash Fill (Excel feature)</vt:lpstr>
      <vt:lpstr>PowerPoint Presentation</vt:lpstr>
      <vt:lpstr>PowerPoint Presentation</vt:lpstr>
      <vt:lpstr>PowerPoint Presentation</vt:lpstr>
      <vt:lpstr>Number, DateTime Transformations</vt:lpstr>
      <vt:lpstr>Table Extraction</vt:lpstr>
      <vt:lpstr>Table Reshaping</vt:lpstr>
      <vt:lpstr>PBE Architecture</vt:lpstr>
      <vt:lpstr>Flash Fill DSL</vt:lpstr>
      <vt:lpstr>Search Idea 1: Deduction</vt:lpstr>
      <vt:lpstr>Search Idea 1: Deduction</vt:lpstr>
      <vt:lpstr>Search Idea 2: Learning</vt:lpstr>
      <vt:lpstr>Ranking Idea 1: Program Features</vt:lpstr>
      <vt:lpstr>Ranking Idea 2: Output Features</vt:lpstr>
      <vt:lpstr>Disambiguation</vt:lpstr>
      <vt:lpstr>ML in PBE</vt:lpstr>
      <vt:lpstr>Mode-less Synthesis</vt:lpstr>
      <vt:lpstr>Predictive Synthesis</vt:lpstr>
      <vt:lpstr>Synthesis of Readable Code</vt:lpstr>
      <vt:lpstr>Program Synthesis meets Notebooks</vt:lpstr>
      <vt:lpstr>Other Topics in Program Synthesis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Sumit Gulwani</dc:creator>
  <cp:lastModifiedBy>Sumit Gulwani</cp:lastModifiedBy>
  <cp:revision>171</cp:revision>
  <dcterms:created xsi:type="dcterms:W3CDTF">2018-05-25T20:35:33Z</dcterms:created>
  <dcterms:modified xsi:type="dcterms:W3CDTF">2019-09-14T08:53:31Z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sumitg@microsoft.com</vt:lpwstr>
  </property>
  <property fmtid="{D5CDD505-2E9C-101B-9397-08002B2CF9AE}" pid="5" name="MSIP_Label_f42aa342-8706-4288-bd11-ebb85995028c_SetDate">
    <vt:lpwstr>2018-05-26T00:06:25.6269239Z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0x010100FAA780781D5D9C48A817AD60013E9151</vt:lpwstr>
  </property>
</Properties>
</file>